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9"/>
  </p:notesMasterIdLst>
  <p:sldIdLst>
    <p:sldId id="257" r:id="rId2"/>
    <p:sldId id="258" r:id="rId3"/>
    <p:sldId id="260" r:id="rId4"/>
    <p:sldId id="259" r:id="rId5"/>
    <p:sldId id="269" r:id="rId6"/>
    <p:sldId id="261" r:id="rId7"/>
    <p:sldId id="262" r:id="rId8"/>
    <p:sldId id="263" r:id="rId9"/>
    <p:sldId id="264" r:id="rId10"/>
    <p:sldId id="267" r:id="rId11"/>
    <p:sldId id="266" r:id="rId12"/>
    <p:sldId id="293" r:id="rId13"/>
    <p:sldId id="294"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3" r:id="rId27"/>
    <p:sldId id="282" r:id="rId28"/>
    <p:sldId id="284" r:id="rId29"/>
    <p:sldId id="285" r:id="rId30"/>
    <p:sldId id="286" r:id="rId31"/>
    <p:sldId id="287" r:id="rId32"/>
    <p:sldId id="288" r:id="rId33"/>
    <p:sldId id="291" r:id="rId34"/>
    <p:sldId id="289" r:id="rId35"/>
    <p:sldId id="290" r:id="rId36"/>
    <p:sldId id="292" r:id="rId37"/>
    <p:sldId id="268"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meddshahrukh03@outlook.com" userId="8dfec2fe356a6835" providerId="LiveId" clId="{1CAC689E-44CD-413E-B55F-109B077A6A22}"/>
    <pc:docChg chg="custSel delSld modSld">
      <pc:chgData name="mohammeddshahrukh03@outlook.com" userId="8dfec2fe356a6835" providerId="LiveId" clId="{1CAC689E-44CD-413E-B55F-109B077A6A22}" dt="2025-07-23T15:27:19.131" v="5" actId="1076"/>
      <pc:docMkLst>
        <pc:docMk/>
      </pc:docMkLst>
      <pc:sldChg chg="del">
        <pc:chgData name="mohammeddshahrukh03@outlook.com" userId="8dfec2fe356a6835" providerId="LiveId" clId="{1CAC689E-44CD-413E-B55F-109B077A6A22}" dt="2025-07-23T15:27:10.368" v="2" actId="2696"/>
        <pc:sldMkLst>
          <pc:docMk/>
          <pc:sldMk cId="4202107494" sldId="256"/>
        </pc:sldMkLst>
      </pc:sldChg>
      <pc:sldChg chg="delSp modSp mod">
        <pc:chgData name="mohammeddshahrukh03@outlook.com" userId="8dfec2fe356a6835" providerId="LiveId" clId="{1CAC689E-44CD-413E-B55F-109B077A6A22}" dt="2025-07-23T15:27:19.131" v="5" actId="1076"/>
        <pc:sldMkLst>
          <pc:docMk/>
          <pc:sldMk cId="1998155960" sldId="257"/>
        </pc:sldMkLst>
        <pc:spChg chg="del">
          <ac:chgData name="mohammeddshahrukh03@outlook.com" userId="8dfec2fe356a6835" providerId="LiveId" clId="{1CAC689E-44CD-413E-B55F-109B077A6A22}" dt="2025-07-23T15:27:05.263" v="1" actId="478"/>
          <ac:spMkLst>
            <pc:docMk/>
            <pc:sldMk cId="1998155960" sldId="257"/>
            <ac:spMk id="6" creationId="{97275461-D435-E74F-563C-A6CAA12F5203}"/>
          </ac:spMkLst>
        </pc:spChg>
        <pc:spChg chg="del">
          <ac:chgData name="mohammeddshahrukh03@outlook.com" userId="8dfec2fe356a6835" providerId="LiveId" clId="{1CAC689E-44CD-413E-B55F-109B077A6A22}" dt="2025-07-23T15:27:00.496" v="0" actId="478"/>
          <ac:spMkLst>
            <pc:docMk/>
            <pc:sldMk cId="1998155960" sldId="257"/>
            <ac:spMk id="7" creationId="{6BC68E24-C53F-C356-DFB3-942571277959}"/>
          </ac:spMkLst>
        </pc:spChg>
        <pc:picChg chg="mod">
          <ac:chgData name="mohammeddshahrukh03@outlook.com" userId="8dfec2fe356a6835" providerId="LiveId" clId="{1CAC689E-44CD-413E-B55F-109B077A6A22}" dt="2025-07-23T15:27:19.131" v="5" actId="1076"/>
          <ac:picMkLst>
            <pc:docMk/>
            <pc:sldMk cId="1998155960" sldId="257"/>
            <ac:picMk id="11" creationId="{47C62D79-E921-7824-270C-27FD4D0F995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4245B7-1999-40EC-A4C1-A39A5B1DF847}" type="datetimeFigureOut">
              <a:rPr lang="en-IN" smtClean="0"/>
              <a:t>23-07-2025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A7F91F-CF6E-46E4-A626-D604535E7347}" type="slidenum">
              <a:rPr lang="en-IN" smtClean="0"/>
              <a:t>‹#›</a:t>
            </a:fld>
            <a:endParaRPr lang="en-IN"/>
          </a:p>
        </p:txBody>
      </p:sp>
    </p:spTree>
    <p:extLst>
      <p:ext uri="{BB962C8B-B14F-4D97-AF65-F5344CB8AC3E}">
        <p14:creationId xmlns:p14="http://schemas.microsoft.com/office/powerpoint/2010/main" val="4285336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2A7F91F-CF6E-46E4-A626-D604535E7347}" type="slidenum">
              <a:rPr lang="en-IN" smtClean="0"/>
              <a:t>18</a:t>
            </a:fld>
            <a:endParaRPr lang="en-IN"/>
          </a:p>
        </p:txBody>
      </p:sp>
    </p:spTree>
    <p:extLst>
      <p:ext uri="{BB962C8B-B14F-4D97-AF65-F5344CB8AC3E}">
        <p14:creationId xmlns:p14="http://schemas.microsoft.com/office/powerpoint/2010/main" val="3273967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AC533-436F-2FF2-B6F4-64718A1ACC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EA0C57-F83E-6BBB-E905-5068E40184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7AE52A-2881-1CA0-F1A2-DBAAA4BB6A2C}"/>
              </a:ext>
            </a:extLst>
          </p:cNvPr>
          <p:cNvSpPr>
            <a:spLocks noGrp="1"/>
          </p:cNvSpPr>
          <p:nvPr>
            <p:ph type="dt" sz="half" idx="10"/>
          </p:nvPr>
        </p:nvSpPr>
        <p:spPr/>
        <p:txBody>
          <a:bodyPr/>
          <a:lstStyle/>
          <a:p>
            <a:fld id="{199097D6-DFAA-4C9C-BB93-72719A9F03C0}" type="datetimeFigureOut">
              <a:rPr lang="en-IN" smtClean="0"/>
              <a:t>23-07-2025</a:t>
            </a:fld>
            <a:endParaRPr lang="en-IN"/>
          </a:p>
        </p:txBody>
      </p:sp>
      <p:sp>
        <p:nvSpPr>
          <p:cNvPr id="5" name="Footer Placeholder 4">
            <a:extLst>
              <a:ext uri="{FF2B5EF4-FFF2-40B4-BE49-F238E27FC236}">
                <a16:creationId xmlns:a16="http://schemas.microsoft.com/office/drawing/2014/main" id="{D2514CEC-7975-57F8-F722-6605FF3B07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A0FD5C7-4DAA-40F8-9A08-B59685AADE1F}"/>
              </a:ext>
            </a:extLst>
          </p:cNvPr>
          <p:cNvSpPr>
            <a:spLocks noGrp="1"/>
          </p:cNvSpPr>
          <p:nvPr>
            <p:ph type="sldNum" sz="quarter" idx="12"/>
          </p:nvPr>
        </p:nvSpPr>
        <p:spPr/>
        <p:txBody>
          <a:bodyPr/>
          <a:lstStyle/>
          <a:p>
            <a:fld id="{876A8A52-5605-4853-94AC-A136840A6B54}" type="slidenum">
              <a:rPr lang="en-IN" smtClean="0"/>
              <a:t>‹#›</a:t>
            </a:fld>
            <a:endParaRPr lang="en-IN"/>
          </a:p>
        </p:txBody>
      </p:sp>
    </p:spTree>
    <p:extLst>
      <p:ext uri="{BB962C8B-B14F-4D97-AF65-F5344CB8AC3E}">
        <p14:creationId xmlns:p14="http://schemas.microsoft.com/office/powerpoint/2010/main" val="3214733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D29D4-7E0B-AC31-C395-155358D266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FAFA911-9443-8F9A-9F94-F1C9FF97EC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1396D1-69E2-0A87-DE93-4989596B79AF}"/>
              </a:ext>
            </a:extLst>
          </p:cNvPr>
          <p:cNvSpPr>
            <a:spLocks noGrp="1"/>
          </p:cNvSpPr>
          <p:nvPr>
            <p:ph type="dt" sz="half" idx="10"/>
          </p:nvPr>
        </p:nvSpPr>
        <p:spPr/>
        <p:txBody>
          <a:bodyPr/>
          <a:lstStyle/>
          <a:p>
            <a:fld id="{199097D6-DFAA-4C9C-BB93-72719A9F03C0}" type="datetimeFigureOut">
              <a:rPr lang="en-IN" smtClean="0"/>
              <a:t>23-07-2025</a:t>
            </a:fld>
            <a:endParaRPr lang="en-IN"/>
          </a:p>
        </p:txBody>
      </p:sp>
      <p:sp>
        <p:nvSpPr>
          <p:cNvPr id="5" name="Footer Placeholder 4">
            <a:extLst>
              <a:ext uri="{FF2B5EF4-FFF2-40B4-BE49-F238E27FC236}">
                <a16:creationId xmlns:a16="http://schemas.microsoft.com/office/drawing/2014/main" id="{9E7B1C8E-844B-C9C1-96F4-55E131122A2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3615CF8-AED9-4A2A-BA5B-8362DC38D18C}"/>
              </a:ext>
            </a:extLst>
          </p:cNvPr>
          <p:cNvSpPr>
            <a:spLocks noGrp="1"/>
          </p:cNvSpPr>
          <p:nvPr>
            <p:ph type="sldNum" sz="quarter" idx="12"/>
          </p:nvPr>
        </p:nvSpPr>
        <p:spPr/>
        <p:txBody>
          <a:bodyPr/>
          <a:lstStyle/>
          <a:p>
            <a:fld id="{876A8A52-5605-4853-94AC-A136840A6B54}" type="slidenum">
              <a:rPr lang="en-IN" smtClean="0"/>
              <a:t>‹#›</a:t>
            </a:fld>
            <a:endParaRPr lang="en-IN"/>
          </a:p>
        </p:txBody>
      </p:sp>
    </p:spTree>
    <p:extLst>
      <p:ext uri="{BB962C8B-B14F-4D97-AF65-F5344CB8AC3E}">
        <p14:creationId xmlns:p14="http://schemas.microsoft.com/office/powerpoint/2010/main" val="402416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7F41F7-95B3-81C5-0BE4-3B4B9656AE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75DC3D-576D-C530-D933-C0B5AB7327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793657-8567-5E3C-F441-EDB9FD7E26ED}"/>
              </a:ext>
            </a:extLst>
          </p:cNvPr>
          <p:cNvSpPr>
            <a:spLocks noGrp="1"/>
          </p:cNvSpPr>
          <p:nvPr>
            <p:ph type="dt" sz="half" idx="10"/>
          </p:nvPr>
        </p:nvSpPr>
        <p:spPr/>
        <p:txBody>
          <a:bodyPr/>
          <a:lstStyle/>
          <a:p>
            <a:fld id="{199097D6-DFAA-4C9C-BB93-72719A9F03C0}" type="datetimeFigureOut">
              <a:rPr lang="en-IN" smtClean="0"/>
              <a:t>23-07-2025</a:t>
            </a:fld>
            <a:endParaRPr lang="en-IN"/>
          </a:p>
        </p:txBody>
      </p:sp>
      <p:sp>
        <p:nvSpPr>
          <p:cNvPr id="5" name="Footer Placeholder 4">
            <a:extLst>
              <a:ext uri="{FF2B5EF4-FFF2-40B4-BE49-F238E27FC236}">
                <a16:creationId xmlns:a16="http://schemas.microsoft.com/office/drawing/2014/main" id="{7416E81E-AB3C-6927-791A-27A8915CC2C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41FDC20-24B3-A22D-ECA9-1E2147B4F977}"/>
              </a:ext>
            </a:extLst>
          </p:cNvPr>
          <p:cNvSpPr>
            <a:spLocks noGrp="1"/>
          </p:cNvSpPr>
          <p:nvPr>
            <p:ph type="sldNum" sz="quarter" idx="12"/>
          </p:nvPr>
        </p:nvSpPr>
        <p:spPr/>
        <p:txBody>
          <a:bodyPr/>
          <a:lstStyle/>
          <a:p>
            <a:fld id="{876A8A52-5605-4853-94AC-A136840A6B54}" type="slidenum">
              <a:rPr lang="en-IN" smtClean="0"/>
              <a:t>‹#›</a:t>
            </a:fld>
            <a:endParaRPr lang="en-IN"/>
          </a:p>
        </p:txBody>
      </p:sp>
    </p:spTree>
    <p:extLst>
      <p:ext uri="{BB962C8B-B14F-4D97-AF65-F5344CB8AC3E}">
        <p14:creationId xmlns:p14="http://schemas.microsoft.com/office/powerpoint/2010/main" val="2514464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06EE0-421F-3DCB-9755-3ECEBD90BE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3BDE1D-0D67-6F6A-A9D3-32F1B0D5B5D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159424-FCBF-9E19-0438-8FA33242E11F}"/>
              </a:ext>
            </a:extLst>
          </p:cNvPr>
          <p:cNvSpPr>
            <a:spLocks noGrp="1"/>
          </p:cNvSpPr>
          <p:nvPr>
            <p:ph type="dt" sz="half" idx="10"/>
          </p:nvPr>
        </p:nvSpPr>
        <p:spPr/>
        <p:txBody>
          <a:bodyPr/>
          <a:lstStyle/>
          <a:p>
            <a:fld id="{199097D6-DFAA-4C9C-BB93-72719A9F03C0}" type="datetimeFigureOut">
              <a:rPr lang="en-IN" smtClean="0"/>
              <a:t>23-07-2025</a:t>
            </a:fld>
            <a:endParaRPr lang="en-IN"/>
          </a:p>
        </p:txBody>
      </p:sp>
      <p:sp>
        <p:nvSpPr>
          <p:cNvPr id="5" name="Footer Placeholder 4">
            <a:extLst>
              <a:ext uri="{FF2B5EF4-FFF2-40B4-BE49-F238E27FC236}">
                <a16:creationId xmlns:a16="http://schemas.microsoft.com/office/drawing/2014/main" id="{A5F0C9A6-8AA0-1A66-9B1C-62394E888B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0B7521C-D9D0-3B11-7A50-12E8846D8248}"/>
              </a:ext>
            </a:extLst>
          </p:cNvPr>
          <p:cNvSpPr>
            <a:spLocks noGrp="1"/>
          </p:cNvSpPr>
          <p:nvPr>
            <p:ph type="sldNum" sz="quarter" idx="12"/>
          </p:nvPr>
        </p:nvSpPr>
        <p:spPr/>
        <p:txBody>
          <a:bodyPr/>
          <a:lstStyle/>
          <a:p>
            <a:fld id="{876A8A52-5605-4853-94AC-A136840A6B54}" type="slidenum">
              <a:rPr lang="en-IN" smtClean="0"/>
              <a:t>‹#›</a:t>
            </a:fld>
            <a:endParaRPr lang="en-IN"/>
          </a:p>
        </p:txBody>
      </p:sp>
    </p:spTree>
    <p:extLst>
      <p:ext uri="{BB962C8B-B14F-4D97-AF65-F5344CB8AC3E}">
        <p14:creationId xmlns:p14="http://schemas.microsoft.com/office/powerpoint/2010/main" val="801858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B2D6B-FD4B-8C11-8F14-07B3371DAD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7E65B5-9DEA-3320-C7DA-0968729B36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8D7199-9058-C0A3-A8EC-E2EE304D66F6}"/>
              </a:ext>
            </a:extLst>
          </p:cNvPr>
          <p:cNvSpPr>
            <a:spLocks noGrp="1"/>
          </p:cNvSpPr>
          <p:nvPr>
            <p:ph type="dt" sz="half" idx="10"/>
          </p:nvPr>
        </p:nvSpPr>
        <p:spPr/>
        <p:txBody>
          <a:bodyPr/>
          <a:lstStyle/>
          <a:p>
            <a:fld id="{199097D6-DFAA-4C9C-BB93-72719A9F03C0}" type="datetimeFigureOut">
              <a:rPr lang="en-IN" smtClean="0"/>
              <a:t>23-07-2025</a:t>
            </a:fld>
            <a:endParaRPr lang="en-IN"/>
          </a:p>
        </p:txBody>
      </p:sp>
      <p:sp>
        <p:nvSpPr>
          <p:cNvPr id="5" name="Footer Placeholder 4">
            <a:extLst>
              <a:ext uri="{FF2B5EF4-FFF2-40B4-BE49-F238E27FC236}">
                <a16:creationId xmlns:a16="http://schemas.microsoft.com/office/drawing/2014/main" id="{83DF84E4-1F4F-6C51-AED1-A0003BE2119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CFAADFB-6290-BE39-550E-1CC38C166A99}"/>
              </a:ext>
            </a:extLst>
          </p:cNvPr>
          <p:cNvSpPr>
            <a:spLocks noGrp="1"/>
          </p:cNvSpPr>
          <p:nvPr>
            <p:ph type="sldNum" sz="quarter" idx="12"/>
          </p:nvPr>
        </p:nvSpPr>
        <p:spPr/>
        <p:txBody>
          <a:bodyPr/>
          <a:lstStyle/>
          <a:p>
            <a:fld id="{876A8A52-5605-4853-94AC-A136840A6B54}" type="slidenum">
              <a:rPr lang="en-IN" smtClean="0"/>
              <a:t>‹#›</a:t>
            </a:fld>
            <a:endParaRPr lang="en-IN"/>
          </a:p>
        </p:txBody>
      </p:sp>
    </p:spTree>
    <p:extLst>
      <p:ext uri="{BB962C8B-B14F-4D97-AF65-F5344CB8AC3E}">
        <p14:creationId xmlns:p14="http://schemas.microsoft.com/office/powerpoint/2010/main" val="3625001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CBE4E-E793-CE03-8810-B0781E13EE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141C8C-71BF-30D0-CCCE-1C726292336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7467A1-36D1-3240-FA7D-C8AF9EAD630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2221E0-8CFA-046D-25E3-CF6C0FD23820}"/>
              </a:ext>
            </a:extLst>
          </p:cNvPr>
          <p:cNvSpPr>
            <a:spLocks noGrp="1"/>
          </p:cNvSpPr>
          <p:nvPr>
            <p:ph type="dt" sz="half" idx="10"/>
          </p:nvPr>
        </p:nvSpPr>
        <p:spPr/>
        <p:txBody>
          <a:bodyPr/>
          <a:lstStyle/>
          <a:p>
            <a:fld id="{199097D6-DFAA-4C9C-BB93-72719A9F03C0}" type="datetimeFigureOut">
              <a:rPr lang="en-IN" smtClean="0"/>
              <a:t>23-07-2025</a:t>
            </a:fld>
            <a:endParaRPr lang="en-IN"/>
          </a:p>
        </p:txBody>
      </p:sp>
      <p:sp>
        <p:nvSpPr>
          <p:cNvPr id="6" name="Footer Placeholder 5">
            <a:extLst>
              <a:ext uri="{FF2B5EF4-FFF2-40B4-BE49-F238E27FC236}">
                <a16:creationId xmlns:a16="http://schemas.microsoft.com/office/drawing/2014/main" id="{E317447F-C083-D8E3-4B13-B5DDFD4FC5C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A82D9F4-1EB9-973C-2319-D5DC14D10B1A}"/>
              </a:ext>
            </a:extLst>
          </p:cNvPr>
          <p:cNvSpPr>
            <a:spLocks noGrp="1"/>
          </p:cNvSpPr>
          <p:nvPr>
            <p:ph type="sldNum" sz="quarter" idx="12"/>
          </p:nvPr>
        </p:nvSpPr>
        <p:spPr/>
        <p:txBody>
          <a:bodyPr/>
          <a:lstStyle/>
          <a:p>
            <a:fld id="{876A8A52-5605-4853-94AC-A136840A6B54}" type="slidenum">
              <a:rPr lang="en-IN" smtClean="0"/>
              <a:t>‹#›</a:t>
            </a:fld>
            <a:endParaRPr lang="en-IN"/>
          </a:p>
        </p:txBody>
      </p:sp>
    </p:spTree>
    <p:extLst>
      <p:ext uri="{BB962C8B-B14F-4D97-AF65-F5344CB8AC3E}">
        <p14:creationId xmlns:p14="http://schemas.microsoft.com/office/powerpoint/2010/main" val="2113689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1B339-293A-CAEC-F232-9EC2B61D842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9EA88F-F26C-2887-6546-91F89AE914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6AED46-34A9-5465-C5F4-7DA1FA736E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118437-CF7E-8227-64BB-CC3287CE04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28C8823-BC1D-02F2-5124-EA4DA43C82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1D252B-8342-B8C2-63F5-DDB76229FE2D}"/>
              </a:ext>
            </a:extLst>
          </p:cNvPr>
          <p:cNvSpPr>
            <a:spLocks noGrp="1"/>
          </p:cNvSpPr>
          <p:nvPr>
            <p:ph type="dt" sz="half" idx="10"/>
          </p:nvPr>
        </p:nvSpPr>
        <p:spPr/>
        <p:txBody>
          <a:bodyPr/>
          <a:lstStyle/>
          <a:p>
            <a:fld id="{199097D6-DFAA-4C9C-BB93-72719A9F03C0}" type="datetimeFigureOut">
              <a:rPr lang="en-IN" smtClean="0"/>
              <a:t>23-07-2025</a:t>
            </a:fld>
            <a:endParaRPr lang="en-IN"/>
          </a:p>
        </p:txBody>
      </p:sp>
      <p:sp>
        <p:nvSpPr>
          <p:cNvPr id="8" name="Footer Placeholder 7">
            <a:extLst>
              <a:ext uri="{FF2B5EF4-FFF2-40B4-BE49-F238E27FC236}">
                <a16:creationId xmlns:a16="http://schemas.microsoft.com/office/drawing/2014/main" id="{7F3B99F2-6528-1F9D-3768-4A1162CD1C2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10107F3-917A-A4C5-EC03-B3278EA13809}"/>
              </a:ext>
            </a:extLst>
          </p:cNvPr>
          <p:cNvSpPr>
            <a:spLocks noGrp="1"/>
          </p:cNvSpPr>
          <p:nvPr>
            <p:ph type="sldNum" sz="quarter" idx="12"/>
          </p:nvPr>
        </p:nvSpPr>
        <p:spPr/>
        <p:txBody>
          <a:bodyPr/>
          <a:lstStyle/>
          <a:p>
            <a:fld id="{876A8A52-5605-4853-94AC-A136840A6B54}" type="slidenum">
              <a:rPr lang="en-IN" smtClean="0"/>
              <a:t>‹#›</a:t>
            </a:fld>
            <a:endParaRPr lang="en-IN"/>
          </a:p>
        </p:txBody>
      </p:sp>
    </p:spTree>
    <p:extLst>
      <p:ext uri="{BB962C8B-B14F-4D97-AF65-F5344CB8AC3E}">
        <p14:creationId xmlns:p14="http://schemas.microsoft.com/office/powerpoint/2010/main" val="635571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EB6F7-2B03-EFE8-DAB2-4AA5089B6A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A631E0-3A9A-399F-32AB-BC6C6E4BA34B}"/>
              </a:ext>
            </a:extLst>
          </p:cNvPr>
          <p:cNvSpPr>
            <a:spLocks noGrp="1"/>
          </p:cNvSpPr>
          <p:nvPr>
            <p:ph type="dt" sz="half" idx="10"/>
          </p:nvPr>
        </p:nvSpPr>
        <p:spPr/>
        <p:txBody>
          <a:bodyPr/>
          <a:lstStyle/>
          <a:p>
            <a:fld id="{199097D6-DFAA-4C9C-BB93-72719A9F03C0}" type="datetimeFigureOut">
              <a:rPr lang="en-IN" smtClean="0"/>
              <a:t>23-07-2025</a:t>
            </a:fld>
            <a:endParaRPr lang="en-IN"/>
          </a:p>
        </p:txBody>
      </p:sp>
      <p:sp>
        <p:nvSpPr>
          <p:cNvPr id="4" name="Footer Placeholder 3">
            <a:extLst>
              <a:ext uri="{FF2B5EF4-FFF2-40B4-BE49-F238E27FC236}">
                <a16:creationId xmlns:a16="http://schemas.microsoft.com/office/drawing/2014/main" id="{5A2D32DC-F355-D238-12E8-7A761058873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A49A887-6D9E-1CB4-62D2-8F7958E83AB3}"/>
              </a:ext>
            </a:extLst>
          </p:cNvPr>
          <p:cNvSpPr>
            <a:spLocks noGrp="1"/>
          </p:cNvSpPr>
          <p:nvPr>
            <p:ph type="sldNum" sz="quarter" idx="12"/>
          </p:nvPr>
        </p:nvSpPr>
        <p:spPr/>
        <p:txBody>
          <a:bodyPr/>
          <a:lstStyle/>
          <a:p>
            <a:fld id="{876A8A52-5605-4853-94AC-A136840A6B54}" type="slidenum">
              <a:rPr lang="en-IN" smtClean="0"/>
              <a:t>‹#›</a:t>
            </a:fld>
            <a:endParaRPr lang="en-IN"/>
          </a:p>
        </p:txBody>
      </p:sp>
    </p:spTree>
    <p:extLst>
      <p:ext uri="{BB962C8B-B14F-4D97-AF65-F5344CB8AC3E}">
        <p14:creationId xmlns:p14="http://schemas.microsoft.com/office/powerpoint/2010/main" val="3663465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6DA542-4782-84F7-38E6-1D5C9C69DFA7}"/>
              </a:ext>
            </a:extLst>
          </p:cNvPr>
          <p:cNvSpPr>
            <a:spLocks noGrp="1"/>
          </p:cNvSpPr>
          <p:nvPr>
            <p:ph type="dt" sz="half" idx="10"/>
          </p:nvPr>
        </p:nvSpPr>
        <p:spPr/>
        <p:txBody>
          <a:bodyPr/>
          <a:lstStyle/>
          <a:p>
            <a:fld id="{199097D6-DFAA-4C9C-BB93-72719A9F03C0}" type="datetimeFigureOut">
              <a:rPr lang="en-IN" smtClean="0"/>
              <a:t>23-07-2025</a:t>
            </a:fld>
            <a:endParaRPr lang="en-IN"/>
          </a:p>
        </p:txBody>
      </p:sp>
      <p:sp>
        <p:nvSpPr>
          <p:cNvPr id="3" name="Footer Placeholder 2">
            <a:extLst>
              <a:ext uri="{FF2B5EF4-FFF2-40B4-BE49-F238E27FC236}">
                <a16:creationId xmlns:a16="http://schemas.microsoft.com/office/drawing/2014/main" id="{38D16502-D374-7128-94B8-CA31B3B71D1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3458049-5F06-0B43-51DB-C3C9AC6D8149}"/>
              </a:ext>
            </a:extLst>
          </p:cNvPr>
          <p:cNvSpPr>
            <a:spLocks noGrp="1"/>
          </p:cNvSpPr>
          <p:nvPr>
            <p:ph type="sldNum" sz="quarter" idx="12"/>
          </p:nvPr>
        </p:nvSpPr>
        <p:spPr/>
        <p:txBody>
          <a:bodyPr/>
          <a:lstStyle/>
          <a:p>
            <a:fld id="{876A8A52-5605-4853-94AC-A136840A6B54}" type="slidenum">
              <a:rPr lang="en-IN" smtClean="0"/>
              <a:t>‹#›</a:t>
            </a:fld>
            <a:endParaRPr lang="en-IN"/>
          </a:p>
        </p:txBody>
      </p:sp>
    </p:spTree>
    <p:extLst>
      <p:ext uri="{BB962C8B-B14F-4D97-AF65-F5344CB8AC3E}">
        <p14:creationId xmlns:p14="http://schemas.microsoft.com/office/powerpoint/2010/main" val="15361559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CC77-D6C2-CC44-321F-28F5345458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B215436-B6D9-2A66-E2AA-727E0B9AB6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81F9C4-613E-1118-174D-AFCC3519FD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C6EA5D-E794-393E-BFBC-71D4C892DB68}"/>
              </a:ext>
            </a:extLst>
          </p:cNvPr>
          <p:cNvSpPr>
            <a:spLocks noGrp="1"/>
          </p:cNvSpPr>
          <p:nvPr>
            <p:ph type="dt" sz="half" idx="10"/>
          </p:nvPr>
        </p:nvSpPr>
        <p:spPr/>
        <p:txBody>
          <a:bodyPr/>
          <a:lstStyle/>
          <a:p>
            <a:fld id="{199097D6-DFAA-4C9C-BB93-72719A9F03C0}" type="datetimeFigureOut">
              <a:rPr lang="en-IN" smtClean="0"/>
              <a:t>23-07-2025</a:t>
            </a:fld>
            <a:endParaRPr lang="en-IN"/>
          </a:p>
        </p:txBody>
      </p:sp>
      <p:sp>
        <p:nvSpPr>
          <p:cNvPr id="6" name="Footer Placeholder 5">
            <a:extLst>
              <a:ext uri="{FF2B5EF4-FFF2-40B4-BE49-F238E27FC236}">
                <a16:creationId xmlns:a16="http://schemas.microsoft.com/office/drawing/2014/main" id="{075F1424-7651-5564-8EC9-2F61C6C9BBD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8490DDC-76B6-8418-1BE2-3036B862D459}"/>
              </a:ext>
            </a:extLst>
          </p:cNvPr>
          <p:cNvSpPr>
            <a:spLocks noGrp="1"/>
          </p:cNvSpPr>
          <p:nvPr>
            <p:ph type="sldNum" sz="quarter" idx="12"/>
          </p:nvPr>
        </p:nvSpPr>
        <p:spPr/>
        <p:txBody>
          <a:bodyPr/>
          <a:lstStyle/>
          <a:p>
            <a:fld id="{876A8A52-5605-4853-94AC-A136840A6B54}" type="slidenum">
              <a:rPr lang="en-IN" smtClean="0"/>
              <a:t>‹#›</a:t>
            </a:fld>
            <a:endParaRPr lang="en-IN"/>
          </a:p>
        </p:txBody>
      </p:sp>
    </p:spTree>
    <p:extLst>
      <p:ext uri="{BB962C8B-B14F-4D97-AF65-F5344CB8AC3E}">
        <p14:creationId xmlns:p14="http://schemas.microsoft.com/office/powerpoint/2010/main" val="22827767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21B75-2B62-6E21-08F5-D2E5F28FB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A32C954-B029-7A41-8EC4-9B2CBA00CA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C2CC5D-1E6D-7F4F-B72C-7C5006221C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3F83A4-9F58-BC22-682A-25A1CC2FA626}"/>
              </a:ext>
            </a:extLst>
          </p:cNvPr>
          <p:cNvSpPr>
            <a:spLocks noGrp="1"/>
          </p:cNvSpPr>
          <p:nvPr>
            <p:ph type="dt" sz="half" idx="10"/>
          </p:nvPr>
        </p:nvSpPr>
        <p:spPr/>
        <p:txBody>
          <a:bodyPr/>
          <a:lstStyle/>
          <a:p>
            <a:fld id="{199097D6-DFAA-4C9C-BB93-72719A9F03C0}" type="datetimeFigureOut">
              <a:rPr lang="en-IN" smtClean="0"/>
              <a:t>23-07-2025</a:t>
            </a:fld>
            <a:endParaRPr lang="en-IN"/>
          </a:p>
        </p:txBody>
      </p:sp>
      <p:sp>
        <p:nvSpPr>
          <p:cNvPr id="6" name="Footer Placeholder 5">
            <a:extLst>
              <a:ext uri="{FF2B5EF4-FFF2-40B4-BE49-F238E27FC236}">
                <a16:creationId xmlns:a16="http://schemas.microsoft.com/office/drawing/2014/main" id="{C8E24FA8-6CC1-59B6-A558-739D175EE98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2E6F413-B912-BE22-742B-B612396AAA62}"/>
              </a:ext>
            </a:extLst>
          </p:cNvPr>
          <p:cNvSpPr>
            <a:spLocks noGrp="1"/>
          </p:cNvSpPr>
          <p:nvPr>
            <p:ph type="sldNum" sz="quarter" idx="12"/>
          </p:nvPr>
        </p:nvSpPr>
        <p:spPr/>
        <p:txBody>
          <a:bodyPr/>
          <a:lstStyle/>
          <a:p>
            <a:fld id="{876A8A52-5605-4853-94AC-A136840A6B54}" type="slidenum">
              <a:rPr lang="en-IN" smtClean="0"/>
              <a:t>‹#›</a:t>
            </a:fld>
            <a:endParaRPr lang="en-IN"/>
          </a:p>
        </p:txBody>
      </p:sp>
    </p:spTree>
    <p:extLst>
      <p:ext uri="{BB962C8B-B14F-4D97-AF65-F5344CB8AC3E}">
        <p14:creationId xmlns:p14="http://schemas.microsoft.com/office/powerpoint/2010/main" val="2422289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DB1F3D-84B1-C0E4-DAE6-87D6F95737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C70A57-6351-4B21-40D5-A8B3A0C22D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425AAF-726E-0A2D-CF4A-615F41BB62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097D6-DFAA-4C9C-BB93-72719A9F03C0}" type="datetimeFigureOut">
              <a:rPr lang="en-IN" smtClean="0"/>
              <a:t>23-07-2025</a:t>
            </a:fld>
            <a:endParaRPr lang="en-IN"/>
          </a:p>
        </p:txBody>
      </p:sp>
      <p:sp>
        <p:nvSpPr>
          <p:cNvPr id="5" name="Footer Placeholder 4">
            <a:extLst>
              <a:ext uri="{FF2B5EF4-FFF2-40B4-BE49-F238E27FC236}">
                <a16:creationId xmlns:a16="http://schemas.microsoft.com/office/drawing/2014/main" id="{A8BD0C36-4D39-8EC7-0C0D-3D13D68F1A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602F135-0FAF-C8E2-BA77-58E16A1E0B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6A8A52-5605-4853-94AC-A136840A6B54}" type="slidenum">
              <a:rPr lang="en-IN" smtClean="0"/>
              <a:t>‹#›</a:t>
            </a:fld>
            <a:endParaRPr lang="en-IN"/>
          </a:p>
        </p:txBody>
      </p:sp>
    </p:spTree>
    <p:extLst>
      <p:ext uri="{BB962C8B-B14F-4D97-AF65-F5344CB8AC3E}">
        <p14:creationId xmlns:p14="http://schemas.microsoft.com/office/powerpoint/2010/main" val="387878072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EF2C452-C51A-CD63-C680-EA4417EA491F}"/>
              </a:ext>
            </a:extLst>
          </p:cNvPr>
          <p:cNvSpPr txBox="1"/>
          <p:nvPr/>
        </p:nvSpPr>
        <p:spPr>
          <a:xfrm>
            <a:off x="668594" y="550975"/>
            <a:ext cx="11159612" cy="1508105"/>
          </a:xfrm>
          <a:prstGeom prst="rect">
            <a:avLst/>
          </a:prstGeom>
          <a:noFill/>
        </p:spPr>
        <p:txBody>
          <a:bodyPr wrap="square">
            <a:spAutoFit/>
          </a:bodyPr>
          <a:lstStyle/>
          <a:p>
            <a:pPr algn="ctr"/>
            <a:r>
              <a:rPr lang="en-IN" sz="2800" b="1" kern="100" dirty="0">
                <a:effectLst/>
                <a:latin typeface="Times New Roman" panose="02020603050405020304" pitchFamily="18" charset="0"/>
                <a:ea typeface="Calibri" panose="020F0502020204030204" pitchFamily="34" charset="0"/>
                <a:cs typeface="Times New Roman" panose="02020603050405020304" pitchFamily="18" charset="0"/>
              </a:rPr>
              <a:t>HUMAN IDENTIFICATION FROM FREESTYLE WALKS USING POSTURE-BASED GAIT FEATURE</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IN" sz="3600" dirty="0">
              <a:solidFill>
                <a:srgbClr val="663300"/>
              </a:solidFill>
            </a:endParaRPr>
          </a:p>
        </p:txBody>
      </p:sp>
      <p:sp>
        <p:nvSpPr>
          <p:cNvPr id="2" name="AutoShape 2" descr="The Use of AI in Detecting and Preventing Cybercrime">
            <a:extLst>
              <a:ext uri="{FF2B5EF4-FFF2-40B4-BE49-F238E27FC236}">
                <a16:creationId xmlns:a16="http://schemas.microsoft.com/office/drawing/2014/main" id="{18E3C4E7-A36D-2338-BF8C-9757142BE97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1" name="Picture 10">
            <a:extLst>
              <a:ext uri="{FF2B5EF4-FFF2-40B4-BE49-F238E27FC236}">
                <a16:creationId xmlns:a16="http://schemas.microsoft.com/office/drawing/2014/main" id="{47C62D79-E921-7824-270C-27FD4D0F99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7219" y="1921428"/>
            <a:ext cx="6297561" cy="4526557"/>
          </a:xfrm>
          <a:prstGeom prst="rect">
            <a:avLst/>
          </a:prstGeom>
        </p:spPr>
      </p:pic>
    </p:spTree>
    <p:extLst>
      <p:ext uri="{BB962C8B-B14F-4D97-AF65-F5344CB8AC3E}">
        <p14:creationId xmlns:p14="http://schemas.microsoft.com/office/powerpoint/2010/main" val="19981559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B738F2-022A-286B-69AE-2555E3710E20}"/>
              </a:ext>
            </a:extLst>
          </p:cNvPr>
          <p:cNvSpPr txBox="1"/>
          <p:nvPr/>
        </p:nvSpPr>
        <p:spPr>
          <a:xfrm>
            <a:off x="1006998" y="439838"/>
            <a:ext cx="10104698" cy="830997"/>
          </a:xfrm>
          <a:prstGeom prst="rect">
            <a:avLst/>
          </a:prstGeom>
          <a:noFill/>
        </p:spPr>
        <p:txBody>
          <a:bodyPr wrap="square">
            <a:spAutoFit/>
          </a:bodyPr>
          <a:lstStyle/>
          <a:p>
            <a:pPr algn="ctr"/>
            <a:r>
              <a:rPr lang="en-US" sz="4800" dirty="0">
                <a:solidFill>
                  <a:srgbClr val="663300"/>
                </a:solidFill>
                <a:latin typeface="Times New Roman" panose="02020603050405020304" pitchFamily="18" charset="0"/>
                <a:cs typeface="Times New Roman" panose="02020603050405020304" pitchFamily="18" charset="0"/>
              </a:rPr>
              <a:t>SOFTWARE REQUIREMENTS</a:t>
            </a:r>
            <a:endParaRPr lang="en-IN" sz="4800" dirty="0">
              <a:solidFill>
                <a:srgbClr val="66330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8151AD1-1903-DC58-A6CE-24696004B842}"/>
              </a:ext>
            </a:extLst>
          </p:cNvPr>
          <p:cNvSpPr txBox="1"/>
          <p:nvPr/>
        </p:nvSpPr>
        <p:spPr>
          <a:xfrm>
            <a:off x="2133600" y="1740310"/>
            <a:ext cx="7010400" cy="1463606"/>
          </a:xfrm>
          <a:prstGeom prst="rect">
            <a:avLst/>
          </a:prstGeom>
          <a:noFill/>
        </p:spPr>
        <p:txBody>
          <a:bodyPr wrap="square">
            <a:spAutoFit/>
          </a:bodyPr>
          <a:lstStyle/>
          <a:p>
            <a:pPr marL="0" marR="0" algn="just">
              <a:lnSpc>
                <a:spcPct val="107000"/>
              </a:lnSpc>
              <a:spcAft>
                <a:spcPts val="800"/>
              </a:spcAft>
              <a:buNone/>
            </a:pP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	System	</a:t>
            </a:r>
            <a:r>
              <a:rPr lang="en-IN" sz="2400" kern="100" dirty="0">
                <a:latin typeface="Times New Roman" panose="02020603050405020304" pitchFamily="18" charset="0"/>
                <a:ea typeface="Calibri" panose="020F0502020204030204" pitchFamily="34" charset="0"/>
                <a:cs typeface="Times New Roman" panose="02020603050405020304" pitchFamily="18" charset="0"/>
              </a:rPr>
              <a:t>      </a:t>
            </a: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   Pentium IV 2.4 GHz.</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Aft>
                <a:spcPts val="800"/>
              </a:spcAft>
              <a:buNone/>
            </a:pP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	Hard Disk  : 40 GB.</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Aft>
                <a:spcPts val="800"/>
              </a:spcAft>
            </a:pP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	Ram	</a:t>
            </a:r>
            <a:r>
              <a:rPr lang="en-IN" sz="2400" kern="100" dirty="0">
                <a:latin typeface="Times New Roman" panose="02020603050405020304" pitchFamily="18" charset="0"/>
                <a:ea typeface="Calibri" panose="020F0502020204030204" pitchFamily="34" charset="0"/>
                <a:cs typeface="Times New Roman" panose="02020603050405020304" pitchFamily="18" charset="0"/>
              </a:rPr>
              <a:t>       </a:t>
            </a: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 512 Mb.</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50000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FB9E0B-3B32-0931-00FD-AAA80FA7B3EB}"/>
              </a:ext>
            </a:extLst>
          </p:cNvPr>
          <p:cNvSpPr txBox="1"/>
          <p:nvPr/>
        </p:nvSpPr>
        <p:spPr>
          <a:xfrm>
            <a:off x="1558724" y="451413"/>
            <a:ext cx="9074552" cy="830997"/>
          </a:xfrm>
          <a:prstGeom prst="rect">
            <a:avLst/>
          </a:prstGeom>
          <a:noFill/>
        </p:spPr>
        <p:txBody>
          <a:bodyPr wrap="square">
            <a:spAutoFit/>
          </a:bodyPr>
          <a:lstStyle/>
          <a:p>
            <a:pPr algn="ctr"/>
            <a:r>
              <a:rPr lang="en-US" sz="4800" dirty="0">
                <a:solidFill>
                  <a:srgbClr val="663300"/>
                </a:solidFill>
                <a:latin typeface="Times New Roman" panose="02020603050405020304" pitchFamily="18" charset="0"/>
                <a:cs typeface="Times New Roman" panose="02020603050405020304" pitchFamily="18" charset="0"/>
              </a:rPr>
              <a:t>HARDWARE REQUIREMENTS</a:t>
            </a:r>
            <a:endParaRPr lang="en-IN" sz="4800" dirty="0">
              <a:solidFill>
                <a:srgbClr val="66330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E05815A-940F-7A42-6687-9C1E14F74650}"/>
              </a:ext>
            </a:extLst>
          </p:cNvPr>
          <p:cNvSpPr txBox="1"/>
          <p:nvPr/>
        </p:nvSpPr>
        <p:spPr>
          <a:xfrm>
            <a:off x="2015613" y="2108044"/>
            <a:ext cx="6096000" cy="1501308"/>
          </a:xfrm>
          <a:prstGeom prst="rect">
            <a:avLst/>
          </a:prstGeom>
          <a:noFill/>
        </p:spPr>
        <p:txBody>
          <a:bodyPr wrap="square">
            <a:spAutoFit/>
          </a:bodyPr>
          <a:lstStyle/>
          <a:p>
            <a:pPr marL="0" marR="0" algn="just">
              <a:lnSpc>
                <a:spcPct val="107000"/>
              </a:lnSpc>
              <a:spcAft>
                <a:spcPts val="800"/>
              </a:spcAft>
              <a:buNone/>
            </a:pP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	Operating system 	: Windows.</a:t>
            </a:r>
            <a:endParaRPr lang="en-US" sz="2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07000"/>
              </a:lnSpc>
              <a:spcAft>
                <a:spcPts val="800"/>
              </a:spcAft>
              <a:buNone/>
            </a:pP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	Coding Language	:  python.</a:t>
            </a:r>
            <a:endParaRPr lang="en-US" sz="2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69660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58F3D4-2D14-F33D-25F1-0EE9E1EC3D57}"/>
              </a:ext>
            </a:extLst>
          </p:cNvPr>
          <p:cNvSpPr txBox="1"/>
          <p:nvPr/>
        </p:nvSpPr>
        <p:spPr>
          <a:xfrm>
            <a:off x="1558724" y="0"/>
            <a:ext cx="9074552" cy="830997"/>
          </a:xfrm>
          <a:prstGeom prst="rect">
            <a:avLst/>
          </a:prstGeom>
          <a:noFill/>
        </p:spPr>
        <p:txBody>
          <a:bodyPr wrap="square">
            <a:spAutoFit/>
          </a:bodyPr>
          <a:lstStyle/>
          <a:p>
            <a:pPr algn="ctr"/>
            <a:r>
              <a:rPr lang="en-US" sz="4800" u="sng" dirty="0">
                <a:solidFill>
                  <a:srgbClr val="663300"/>
                </a:solidFill>
                <a:latin typeface="Times New Roman" panose="02020603050405020304" pitchFamily="18" charset="0"/>
                <a:cs typeface="Times New Roman" panose="02020603050405020304" pitchFamily="18" charset="0"/>
              </a:rPr>
              <a:t>Modules</a:t>
            </a:r>
            <a:endParaRPr lang="en-IN" sz="4800" u="sng" dirty="0">
              <a:solidFill>
                <a:srgbClr val="6633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244B462-2B13-7281-D95D-396D44F9B635}"/>
              </a:ext>
            </a:extLst>
          </p:cNvPr>
          <p:cNvSpPr txBox="1"/>
          <p:nvPr/>
        </p:nvSpPr>
        <p:spPr>
          <a:xfrm>
            <a:off x="243375" y="830997"/>
            <a:ext cx="11705250" cy="5663089"/>
          </a:xfrm>
          <a:prstGeom prst="rect">
            <a:avLst/>
          </a:prstGeom>
          <a:noFill/>
        </p:spPr>
        <p:txBody>
          <a:bodyPr wrap="square" rtlCol="0">
            <a:spAutoFit/>
          </a:bodyPr>
          <a:lstStyle/>
          <a:p>
            <a:pPr marL="0" marR="0" algn="just">
              <a:lnSpc>
                <a:spcPct val="150000"/>
              </a:lnSpc>
              <a:spcAft>
                <a:spcPts val="800"/>
              </a:spcAft>
              <a:buNone/>
            </a:pPr>
            <a:r>
              <a:rPr lang="en-IN" sz="1800" b="1" kern="100" dirty="0">
                <a:effectLst/>
                <a:latin typeface="Times New Roman" panose="02020603050405020304" pitchFamily="18" charset="0"/>
                <a:ea typeface="Calibri" panose="020F0502020204030204" pitchFamily="34" charset="0"/>
                <a:cs typeface="Mangal" panose="02040503050203030202" pitchFamily="18" charset="0"/>
              </a:rPr>
              <a:t>Upload Kinect Gait Dataset : </a:t>
            </a:r>
            <a:r>
              <a:rPr lang="en-IN" sz="1800" kern="100" dirty="0">
                <a:effectLst/>
                <a:latin typeface="Times New Roman" panose="02020603050405020304" pitchFamily="18" charset="0"/>
                <a:ea typeface="Calibri" panose="020F0502020204030204" pitchFamily="34" charset="0"/>
                <a:cs typeface="Mangal" panose="02040503050203030202" pitchFamily="18" charset="0"/>
              </a:rPr>
              <a:t>This module allows users to upload raw Kinect gait datasets securely into the system. It verifies the data format and integrity to ensure the files conform to expected standards. Proper validation prevents corrupted or incompatible data from entering the pipeline, maintaining the system’s reliability and data consistency for further preprocessing and analysis.</a:t>
            </a:r>
            <a:endParaRPr lang="en-US" sz="1800" kern="100" dirty="0">
              <a:effectLst/>
              <a:latin typeface="Calibri" panose="020F0502020204030204" pitchFamily="34" charset="0"/>
              <a:ea typeface="Calibri" panose="020F0502020204030204" pitchFamily="34" charset="0"/>
              <a:cs typeface="Mangal" panose="02040503050203030202" pitchFamily="18" charset="0"/>
            </a:endParaRPr>
          </a:p>
          <a:p>
            <a:pPr marL="0" marR="0" algn="just">
              <a:lnSpc>
                <a:spcPct val="150000"/>
              </a:lnSpc>
              <a:spcAft>
                <a:spcPts val="800"/>
              </a:spcAft>
              <a:buNone/>
            </a:pPr>
            <a:r>
              <a:rPr lang="en-IN" sz="1800" b="1" kern="100" dirty="0">
                <a:effectLst/>
                <a:latin typeface="Times New Roman" panose="02020603050405020304" pitchFamily="18" charset="0"/>
                <a:ea typeface="Calibri" panose="020F0502020204030204" pitchFamily="34" charset="0"/>
                <a:cs typeface="Mangal" panose="02040503050203030202" pitchFamily="18" charset="0"/>
              </a:rPr>
              <a:t>Dataset Preprocessing : </a:t>
            </a:r>
            <a:r>
              <a:rPr lang="en-IN" sz="1800" kern="100" dirty="0">
                <a:effectLst/>
                <a:latin typeface="Times New Roman" panose="02020603050405020304" pitchFamily="18" charset="0"/>
                <a:ea typeface="Calibri" panose="020F0502020204030204" pitchFamily="34" charset="0"/>
                <a:cs typeface="Mangal" panose="02040503050203030202" pitchFamily="18" charset="0"/>
              </a:rPr>
              <a:t>The preprocessing module cleans the raw Kinect motion data by filtering out sensor noise and correcting missing or inconsistent values. It extracts the fundamental joint position data and normalizes it to a consistent scale. This step is crucial for improving data quality, reducing bias, and preparing the dataset for accurate feature extraction and subsequent machine learning tasks.</a:t>
            </a:r>
            <a:endParaRPr lang="en-US" sz="1800" kern="100" dirty="0">
              <a:effectLst/>
              <a:latin typeface="Calibri" panose="020F0502020204030204" pitchFamily="34" charset="0"/>
              <a:ea typeface="Calibri" panose="020F0502020204030204" pitchFamily="34" charset="0"/>
              <a:cs typeface="Mangal" panose="02040503050203030202" pitchFamily="18" charset="0"/>
            </a:endParaRPr>
          </a:p>
          <a:p>
            <a:pPr marL="0" marR="0" algn="just">
              <a:lnSpc>
                <a:spcPct val="150000"/>
              </a:lnSpc>
              <a:spcAft>
                <a:spcPts val="800"/>
              </a:spcAft>
              <a:buNone/>
            </a:pPr>
            <a:r>
              <a:rPr lang="en-IN" sz="1800" b="1" kern="100" dirty="0">
                <a:effectLst/>
                <a:latin typeface="Times New Roman" panose="02020603050405020304" pitchFamily="18" charset="0"/>
                <a:ea typeface="Calibri" panose="020F0502020204030204" pitchFamily="34" charset="0"/>
                <a:cs typeface="Mangal" panose="02040503050203030202" pitchFamily="18" charset="0"/>
              </a:rPr>
              <a:t>Dataset Train &amp; Test Split :  </a:t>
            </a:r>
            <a:r>
              <a:rPr lang="en-IN" sz="1800" kern="100" dirty="0">
                <a:effectLst/>
                <a:latin typeface="Times New Roman" panose="02020603050405020304" pitchFamily="18" charset="0"/>
                <a:ea typeface="Calibri" panose="020F0502020204030204" pitchFamily="34" charset="0"/>
                <a:cs typeface="Mangal" panose="02040503050203030202" pitchFamily="18" charset="0"/>
              </a:rPr>
              <a:t>This module splits the processed gait data into training and testing subsets, commonly using an 80/20 ratio. It ensures stratified sampling to maintain class balance across the sets, which is vital for unbiased model training and reliable evaluation. Proper splitting helps avoid data leakage and overfitting while enabling robust performance assessment.</a:t>
            </a:r>
            <a:endParaRPr lang="en-US" sz="1800" kern="100" dirty="0">
              <a:effectLst/>
              <a:latin typeface="Calibri" panose="020F0502020204030204" pitchFamily="34" charset="0"/>
              <a:ea typeface="Calibri" panose="020F0502020204030204" pitchFamily="34" charset="0"/>
              <a:cs typeface="Mangal" panose="02040503050203030202" pitchFamily="18" charset="0"/>
            </a:endParaRPr>
          </a:p>
          <a:p>
            <a:endParaRPr lang="en-US" dirty="0"/>
          </a:p>
        </p:txBody>
      </p:sp>
    </p:spTree>
    <p:extLst>
      <p:ext uri="{BB962C8B-B14F-4D97-AF65-F5344CB8AC3E}">
        <p14:creationId xmlns:p14="http://schemas.microsoft.com/office/powerpoint/2010/main" val="2671309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121A41-7C65-D209-4974-4798001D5721}"/>
              </a:ext>
            </a:extLst>
          </p:cNvPr>
          <p:cNvSpPr txBox="1"/>
          <p:nvPr/>
        </p:nvSpPr>
        <p:spPr>
          <a:xfrm>
            <a:off x="245807" y="342674"/>
            <a:ext cx="11700386" cy="6172652"/>
          </a:xfrm>
          <a:prstGeom prst="rect">
            <a:avLst/>
          </a:prstGeom>
          <a:noFill/>
        </p:spPr>
        <p:txBody>
          <a:bodyPr wrap="square">
            <a:spAutoFit/>
          </a:bodyPr>
          <a:lstStyle/>
          <a:p>
            <a:pPr marL="0" marR="0" algn="just">
              <a:lnSpc>
                <a:spcPct val="150000"/>
              </a:lnSpc>
              <a:spcAft>
                <a:spcPts val="800"/>
              </a:spcAft>
              <a:buNone/>
            </a:pPr>
            <a:r>
              <a:rPr lang="en-IN" sz="1800" b="1" kern="100" dirty="0">
                <a:effectLst/>
                <a:latin typeface="Times New Roman" panose="02020603050405020304" pitchFamily="18" charset="0"/>
                <a:ea typeface="Calibri" panose="020F0502020204030204" pitchFamily="34" charset="0"/>
                <a:cs typeface="Mangal" panose="02040503050203030202" pitchFamily="18" charset="0"/>
              </a:rPr>
              <a:t>Train Extra Tree Classifier : </a:t>
            </a:r>
            <a:r>
              <a:rPr lang="en-IN" sz="1800" kern="100" dirty="0">
                <a:effectLst/>
                <a:latin typeface="Times New Roman" panose="02020603050405020304" pitchFamily="18" charset="0"/>
                <a:ea typeface="Calibri" panose="020F0502020204030204" pitchFamily="34" charset="0"/>
                <a:cs typeface="Mangal" panose="02040503050203030202" pitchFamily="18" charset="0"/>
              </a:rPr>
              <a:t>This module trains the Extra Trees classifier on the training data, leveraging an ensemble of randomized decision trees. The model learns complex patterns and relationships in gait features to accurately classify individuals. Extra Trees often provide strong performance with reduced overfitting risk due to their randomized tree construction process.</a:t>
            </a:r>
            <a:endParaRPr lang="en-US" sz="1800" kern="100" dirty="0">
              <a:effectLst/>
              <a:latin typeface="Calibri" panose="020F0502020204030204" pitchFamily="34" charset="0"/>
              <a:ea typeface="Calibri" panose="020F0502020204030204" pitchFamily="34" charset="0"/>
              <a:cs typeface="Mangal" panose="02040503050203030202" pitchFamily="18" charset="0"/>
            </a:endParaRPr>
          </a:p>
          <a:p>
            <a:pPr marL="0" marR="0" algn="just">
              <a:lnSpc>
                <a:spcPct val="150000"/>
              </a:lnSpc>
              <a:spcAft>
                <a:spcPts val="800"/>
              </a:spcAft>
              <a:buNone/>
            </a:pPr>
            <a:r>
              <a:rPr lang="en-IN" sz="1800" b="1" kern="100" dirty="0">
                <a:effectLst/>
                <a:latin typeface="Times New Roman" panose="02020603050405020304" pitchFamily="18" charset="0"/>
                <a:ea typeface="Calibri" panose="020F0502020204030204" pitchFamily="34" charset="0"/>
                <a:cs typeface="Mangal" panose="02040503050203030202" pitchFamily="18" charset="0"/>
              </a:rPr>
              <a:t>Train KNN Classifier :  </a:t>
            </a:r>
            <a:r>
              <a:rPr lang="en-IN" sz="1800" kern="100" dirty="0">
                <a:effectLst/>
                <a:latin typeface="Times New Roman" panose="02020603050405020304" pitchFamily="18" charset="0"/>
                <a:ea typeface="Calibri" panose="020F0502020204030204" pitchFamily="34" charset="0"/>
                <a:cs typeface="Mangal" panose="02040503050203030202" pitchFamily="18" charset="0"/>
              </a:rPr>
              <a:t>The K-Nearest </a:t>
            </a:r>
            <a:r>
              <a:rPr lang="en-IN" sz="1800" kern="100" dirty="0" err="1">
                <a:effectLst/>
                <a:latin typeface="Times New Roman" panose="02020603050405020304" pitchFamily="18" charset="0"/>
                <a:ea typeface="Calibri" panose="020F0502020204030204" pitchFamily="34" charset="0"/>
                <a:cs typeface="Mangal" panose="02040503050203030202" pitchFamily="18" charset="0"/>
              </a:rPr>
              <a:t>Neighbors</a:t>
            </a:r>
            <a:r>
              <a:rPr lang="en-IN" sz="1800" kern="100" dirty="0">
                <a:effectLst/>
                <a:latin typeface="Times New Roman" panose="02020603050405020304" pitchFamily="18" charset="0"/>
                <a:ea typeface="Calibri" panose="020F0502020204030204" pitchFamily="34" charset="0"/>
                <a:cs typeface="Mangal" panose="02040503050203030202" pitchFamily="18" charset="0"/>
              </a:rPr>
              <a:t> (KNN) training module builds a classifier that labels gait samples based on the majority class of their closest </a:t>
            </a:r>
            <a:r>
              <a:rPr lang="en-IN" sz="1800" kern="100" dirty="0" err="1">
                <a:effectLst/>
                <a:latin typeface="Times New Roman" panose="02020603050405020304" pitchFamily="18" charset="0"/>
                <a:ea typeface="Calibri" panose="020F0502020204030204" pitchFamily="34" charset="0"/>
                <a:cs typeface="Mangal" panose="02040503050203030202" pitchFamily="18" charset="0"/>
              </a:rPr>
              <a:t>neighbors</a:t>
            </a:r>
            <a:r>
              <a:rPr lang="en-IN" sz="1800" kern="100" dirty="0">
                <a:effectLst/>
                <a:latin typeface="Times New Roman" panose="02020603050405020304" pitchFamily="18" charset="0"/>
                <a:ea typeface="Calibri" panose="020F0502020204030204" pitchFamily="34" charset="0"/>
                <a:cs typeface="Mangal" panose="02040503050203030202" pitchFamily="18" charset="0"/>
              </a:rPr>
              <a:t> in the feature space. It is a simple yet effective approach, especially when similar gait patterns cluster together. KNN adapts well to complex gait variations without requiring extensive model training.</a:t>
            </a:r>
            <a:endParaRPr lang="en-US" sz="1800" kern="100" dirty="0">
              <a:effectLst/>
              <a:latin typeface="Calibri" panose="020F0502020204030204" pitchFamily="34" charset="0"/>
              <a:ea typeface="Calibri" panose="020F0502020204030204" pitchFamily="34" charset="0"/>
              <a:cs typeface="Mangal" panose="02040503050203030202" pitchFamily="18" charset="0"/>
            </a:endParaRPr>
          </a:p>
          <a:p>
            <a:pPr marL="0" marR="0" algn="just">
              <a:lnSpc>
                <a:spcPct val="150000"/>
              </a:lnSpc>
              <a:spcAft>
                <a:spcPts val="800"/>
              </a:spcAft>
              <a:buNone/>
            </a:pPr>
            <a:r>
              <a:rPr lang="en-IN" sz="1800" b="1" kern="100" dirty="0">
                <a:effectLst/>
                <a:latin typeface="Times New Roman" panose="02020603050405020304" pitchFamily="18" charset="0"/>
                <a:ea typeface="Calibri" panose="020F0502020204030204" pitchFamily="34" charset="0"/>
                <a:cs typeface="Mangal" panose="02040503050203030202" pitchFamily="18" charset="0"/>
              </a:rPr>
              <a:t>Train MLP Classifier : </a:t>
            </a:r>
            <a:r>
              <a:rPr lang="en-IN" sz="1800" kern="100" dirty="0">
                <a:effectLst/>
                <a:latin typeface="Times New Roman" panose="02020603050405020304" pitchFamily="18" charset="0"/>
                <a:ea typeface="Calibri" panose="020F0502020204030204" pitchFamily="34" charset="0"/>
                <a:cs typeface="Mangal" panose="02040503050203030202" pitchFamily="18" charset="0"/>
              </a:rPr>
              <a:t>This module trains a Multi-Layer Perceptron (MLP) neural network on the extracted gait features. MLP uses multiple layers of neurons to model nonlinear relationships within the data. Its ability to capture complex patterns makes it well-suited for detailed gait classification tasks, offering flexible learning capacity beyond traditional algorithms.</a:t>
            </a:r>
            <a:endParaRPr lang="en-US" sz="1800" kern="100" dirty="0">
              <a:effectLst/>
              <a:latin typeface="Calibri" panose="020F0502020204030204" pitchFamily="34" charset="0"/>
              <a:ea typeface="Calibri" panose="020F0502020204030204" pitchFamily="34" charset="0"/>
              <a:cs typeface="Mangal" panose="02040503050203030202" pitchFamily="18" charset="0"/>
            </a:endParaRPr>
          </a:p>
          <a:p>
            <a:pPr marL="0" marR="0" algn="just">
              <a:lnSpc>
                <a:spcPct val="150000"/>
              </a:lnSpc>
              <a:spcAft>
                <a:spcPts val="800"/>
              </a:spcAft>
            </a:pPr>
            <a:r>
              <a:rPr lang="en-IN" sz="1800" b="1" kern="100" dirty="0">
                <a:effectLst/>
                <a:latin typeface="Times New Roman" panose="02020603050405020304" pitchFamily="18" charset="0"/>
                <a:ea typeface="Calibri" panose="020F0502020204030204" pitchFamily="34" charset="0"/>
                <a:cs typeface="Mangal" panose="02040503050203030202" pitchFamily="18" charset="0"/>
              </a:rPr>
              <a:t>Generate Comparison Graph: </a:t>
            </a:r>
            <a:r>
              <a:rPr lang="en-IN" sz="1800" kern="100" dirty="0">
                <a:effectLst/>
                <a:latin typeface="Times New Roman" panose="02020603050405020304" pitchFamily="18" charset="0"/>
                <a:ea typeface="Calibri" panose="020F0502020204030204" pitchFamily="34" charset="0"/>
                <a:cs typeface="Mangal" panose="02040503050203030202" pitchFamily="18" charset="0"/>
              </a:rPr>
              <a:t>The comparison and visualization module produces graphical summaries of all trained models’ performance metrics such as accuracy, precision, recall, and F1-score. Using libraries like Matplotlib or Seaborn, it creates intuitive charts and plots that help users visually assess which model performs best and facilitates informed decisions for model deployment.</a:t>
            </a:r>
            <a:endParaRPr lang="en-US" sz="1800" kern="1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1172098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2AE6F5-12CC-3429-1391-9ABF4117C10E}"/>
              </a:ext>
            </a:extLst>
          </p:cNvPr>
          <p:cNvSpPr txBox="1"/>
          <p:nvPr/>
        </p:nvSpPr>
        <p:spPr>
          <a:xfrm>
            <a:off x="1558724" y="0"/>
            <a:ext cx="9074552" cy="830997"/>
          </a:xfrm>
          <a:prstGeom prst="rect">
            <a:avLst/>
          </a:prstGeom>
          <a:noFill/>
        </p:spPr>
        <p:txBody>
          <a:bodyPr wrap="square">
            <a:spAutoFit/>
          </a:bodyPr>
          <a:lstStyle/>
          <a:p>
            <a:pPr algn="ctr"/>
            <a:r>
              <a:rPr lang="en-US" sz="4800" u="sng" dirty="0">
                <a:solidFill>
                  <a:srgbClr val="663300"/>
                </a:solidFill>
                <a:latin typeface="Times New Roman" panose="02020603050405020304" pitchFamily="18" charset="0"/>
                <a:cs typeface="Times New Roman" panose="02020603050405020304" pitchFamily="18" charset="0"/>
              </a:rPr>
              <a:t>System Architecture</a:t>
            </a:r>
            <a:endParaRPr lang="en-IN" sz="4800" u="sng" dirty="0">
              <a:solidFill>
                <a:srgbClr val="66330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62BCA71-D9FD-37FB-12FD-E62E459683CB}"/>
              </a:ext>
            </a:extLst>
          </p:cNvPr>
          <p:cNvPicPr>
            <a:picLocks noChangeAspect="1"/>
          </p:cNvPicPr>
          <p:nvPr/>
        </p:nvPicPr>
        <p:blipFill>
          <a:blip r:embed="rId2"/>
          <a:stretch>
            <a:fillRect/>
          </a:stretch>
        </p:blipFill>
        <p:spPr>
          <a:xfrm>
            <a:off x="2125780" y="1501128"/>
            <a:ext cx="7667149" cy="4368729"/>
          </a:xfrm>
          <a:prstGeom prst="rect">
            <a:avLst/>
          </a:prstGeom>
        </p:spPr>
      </p:pic>
    </p:spTree>
    <p:extLst>
      <p:ext uri="{BB962C8B-B14F-4D97-AF65-F5344CB8AC3E}">
        <p14:creationId xmlns:p14="http://schemas.microsoft.com/office/powerpoint/2010/main" val="2864909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999A36-02A1-E523-32F7-2A960404EEA3}"/>
              </a:ext>
            </a:extLst>
          </p:cNvPr>
          <p:cNvSpPr txBox="1"/>
          <p:nvPr/>
        </p:nvSpPr>
        <p:spPr>
          <a:xfrm>
            <a:off x="1558724" y="313761"/>
            <a:ext cx="9074552" cy="923330"/>
          </a:xfrm>
          <a:prstGeom prst="rect">
            <a:avLst/>
          </a:prstGeom>
          <a:noFill/>
        </p:spPr>
        <p:txBody>
          <a:bodyPr wrap="square">
            <a:spAutoFit/>
          </a:bodyPr>
          <a:lstStyle/>
          <a:p>
            <a:pPr algn="ctr"/>
            <a:r>
              <a:rPr lang="en-US" sz="5400" b="1" u="sng" dirty="0">
                <a:solidFill>
                  <a:srgbClr val="663300"/>
                </a:solidFill>
                <a:latin typeface="Times New Roman" panose="02020603050405020304" pitchFamily="18" charset="0"/>
                <a:cs typeface="Times New Roman" panose="02020603050405020304" pitchFamily="18" charset="0"/>
              </a:rPr>
              <a:t>UML Diagrams</a:t>
            </a:r>
            <a:endParaRPr lang="en-IN" sz="5400" b="1" u="sng" dirty="0">
              <a:solidFill>
                <a:srgbClr val="66330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5D3AF7A-7897-2F61-AA47-20E2378323E5}"/>
              </a:ext>
            </a:extLst>
          </p:cNvPr>
          <p:cNvSpPr txBox="1"/>
          <p:nvPr/>
        </p:nvSpPr>
        <p:spPr>
          <a:xfrm>
            <a:off x="1558724" y="2037736"/>
            <a:ext cx="6934200" cy="2339102"/>
          </a:xfrm>
          <a:prstGeom prst="rect">
            <a:avLst/>
          </a:prstGeom>
          <a:noFill/>
        </p:spPr>
        <p:txBody>
          <a:bodyPr wrap="square" rtlCol="0">
            <a:spAutoFit/>
          </a:bodyPr>
          <a:lstStyle/>
          <a:p>
            <a:pPr marL="285750" indent="-285750">
              <a:buFont typeface="Wingdings" panose="05000000000000000000" pitchFamily="2" charset="2"/>
              <a:buChar char="v"/>
            </a:pPr>
            <a:r>
              <a:rPr lang="en-US" sz="3200" dirty="0"/>
              <a:t>Class Diagram</a:t>
            </a:r>
          </a:p>
          <a:p>
            <a:pPr marL="285750" indent="-285750">
              <a:buFont typeface="Wingdings" panose="05000000000000000000" pitchFamily="2" charset="2"/>
              <a:buChar char="v"/>
            </a:pPr>
            <a:r>
              <a:rPr lang="en-US" sz="3200" dirty="0"/>
              <a:t>Use case Diagram</a:t>
            </a:r>
          </a:p>
          <a:p>
            <a:pPr marL="285750" indent="-285750">
              <a:buFont typeface="Wingdings" panose="05000000000000000000" pitchFamily="2" charset="2"/>
              <a:buChar char="v"/>
            </a:pPr>
            <a:r>
              <a:rPr lang="en-US" sz="3200" dirty="0"/>
              <a:t>Sequence Diagram</a:t>
            </a:r>
          </a:p>
          <a:p>
            <a:pPr marL="285750" indent="-285750">
              <a:buFont typeface="Wingdings" panose="05000000000000000000" pitchFamily="2" charset="2"/>
              <a:buChar char="v"/>
            </a:pPr>
            <a:r>
              <a:rPr lang="en-US" sz="3200" dirty="0"/>
              <a:t>Activity Diagram</a:t>
            </a:r>
          </a:p>
          <a:p>
            <a:endParaRPr lang="en-IN" dirty="0"/>
          </a:p>
        </p:txBody>
      </p:sp>
    </p:spTree>
    <p:extLst>
      <p:ext uri="{BB962C8B-B14F-4D97-AF65-F5344CB8AC3E}">
        <p14:creationId xmlns:p14="http://schemas.microsoft.com/office/powerpoint/2010/main" val="3162602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497E47-09AE-C883-4006-7099C46AC429}"/>
              </a:ext>
            </a:extLst>
          </p:cNvPr>
          <p:cNvSpPr txBox="1"/>
          <p:nvPr/>
        </p:nvSpPr>
        <p:spPr>
          <a:xfrm>
            <a:off x="3527476" y="0"/>
            <a:ext cx="4802747" cy="830997"/>
          </a:xfrm>
          <a:prstGeom prst="rect">
            <a:avLst/>
          </a:prstGeom>
          <a:noFill/>
        </p:spPr>
        <p:txBody>
          <a:bodyPr wrap="square">
            <a:spAutoFit/>
          </a:bodyPr>
          <a:lstStyle/>
          <a:p>
            <a:pPr algn="ctr"/>
            <a:r>
              <a:rPr lang="en-US" sz="4800" b="1" u="sng" dirty="0">
                <a:solidFill>
                  <a:srgbClr val="663300"/>
                </a:solidFill>
                <a:latin typeface="Times New Roman" panose="02020603050405020304" pitchFamily="18" charset="0"/>
                <a:cs typeface="Times New Roman" panose="02020603050405020304" pitchFamily="18" charset="0"/>
              </a:rPr>
              <a:t>Class Diagram   </a:t>
            </a:r>
            <a:endParaRPr lang="en-IN" sz="4800" b="1" u="sng" dirty="0">
              <a:solidFill>
                <a:srgbClr val="66330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4C0CEA98-9314-F14B-F99B-23275347BB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6051" y="944771"/>
            <a:ext cx="8519898" cy="5342083"/>
          </a:xfrm>
          <a:prstGeom prst="rect">
            <a:avLst/>
          </a:prstGeom>
        </p:spPr>
      </p:pic>
      <p:cxnSp>
        <p:nvCxnSpPr>
          <p:cNvPr id="4" name="Connector: Elbow 3">
            <a:extLst>
              <a:ext uri="{FF2B5EF4-FFF2-40B4-BE49-F238E27FC236}">
                <a16:creationId xmlns:a16="http://schemas.microsoft.com/office/drawing/2014/main" id="{5F0F2A21-BE0B-E1ED-E097-431C54610790}"/>
              </a:ext>
            </a:extLst>
          </p:cNvPr>
          <p:cNvCxnSpPr/>
          <p:nvPr/>
        </p:nvCxnSpPr>
        <p:spPr>
          <a:xfrm flipV="1">
            <a:off x="6833419" y="2694039"/>
            <a:ext cx="1602658" cy="734961"/>
          </a:xfrm>
          <a:prstGeom prst="bentConnector3">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55564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076BB3-17C7-624C-77C2-4863445C3742}"/>
              </a:ext>
            </a:extLst>
          </p:cNvPr>
          <p:cNvSpPr txBox="1"/>
          <p:nvPr/>
        </p:nvSpPr>
        <p:spPr>
          <a:xfrm>
            <a:off x="3561467" y="101925"/>
            <a:ext cx="5397910" cy="830997"/>
          </a:xfrm>
          <a:prstGeom prst="rect">
            <a:avLst/>
          </a:prstGeom>
          <a:noFill/>
        </p:spPr>
        <p:txBody>
          <a:bodyPr wrap="square">
            <a:spAutoFit/>
          </a:bodyPr>
          <a:lstStyle/>
          <a:p>
            <a:pPr algn="ctr"/>
            <a:r>
              <a:rPr lang="en-US" sz="4800" b="1" u="sng" dirty="0">
                <a:solidFill>
                  <a:srgbClr val="663300"/>
                </a:solidFill>
                <a:latin typeface="Times New Roman" panose="02020603050405020304" pitchFamily="18" charset="0"/>
                <a:cs typeface="Times New Roman" panose="02020603050405020304" pitchFamily="18" charset="0"/>
              </a:rPr>
              <a:t>Use Case Diagram   </a:t>
            </a:r>
            <a:endParaRPr lang="en-IN" sz="4800" b="1" u="sng" dirty="0">
              <a:solidFill>
                <a:srgbClr val="66330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692BA514-642D-1313-F263-216023859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1019" y="1288026"/>
            <a:ext cx="6636774" cy="4984955"/>
          </a:xfrm>
          <a:prstGeom prst="rect">
            <a:avLst/>
          </a:prstGeom>
        </p:spPr>
      </p:pic>
      <p:cxnSp>
        <p:nvCxnSpPr>
          <p:cNvPr id="4" name="Straight Arrow Connector 3">
            <a:extLst>
              <a:ext uri="{FF2B5EF4-FFF2-40B4-BE49-F238E27FC236}">
                <a16:creationId xmlns:a16="http://schemas.microsoft.com/office/drawing/2014/main" id="{6A0623F9-0223-5F15-6DDC-2A455C375C4C}"/>
              </a:ext>
            </a:extLst>
          </p:cNvPr>
          <p:cNvCxnSpPr/>
          <p:nvPr/>
        </p:nvCxnSpPr>
        <p:spPr>
          <a:xfrm>
            <a:off x="3952568" y="3510116"/>
            <a:ext cx="609600" cy="2113936"/>
          </a:xfrm>
          <a:prstGeom prst="straightConnector1">
            <a:avLst/>
          </a:prstGeom>
          <a:ln>
            <a:solidFill>
              <a:schemeClr val="tx1">
                <a:lumMod val="85000"/>
                <a:lumOff val="15000"/>
              </a:schemeClr>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197366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317532-6724-BA06-B2CA-4A8EA1B8591F}"/>
              </a:ext>
            </a:extLst>
          </p:cNvPr>
          <p:cNvSpPr txBox="1"/>
          <p:nvPr/>
        </p:nvSpPr>
        <p:spPr>
          <a:xfrm>
            <a:off x="3136489" y="101924"/>
            <a:ext cx="5388078" cy="830997"/>
          </a:xfrm>
          <a:prstGeom prst="rect">
            <a:avLst/>
          </a:prstGeom>
          <a:noFill/>
        </p:spPr>
        <p:txBody>
          <a:bodyPr wrap="square">
            <a:spAutoFit/>
          </a:bodyPr>
          <a:lstStyle/>
          <a:p>
            <a:pPr algn="ctr"/>
            <a:r>
              <a:rPr lang="en-US" sz="4800" b="1" u="sng" dirty="0">
                <a:solidFill>
                  <a:srgbClr val="663300"/>
                </a:solidFill>
                <a:latin typeface="Times New Roman" panose="02020603050405020304" pitchFamily="18" charset="0"/>
                <a:cs typeface="Times New Roman" panose="02020603050405020304" pitchFamily="18" charset="0"/>
              </a:rPr>
              <a:t> Sequence Diagram    </a:t>
            </a:r>
            <a:endParaRPr lang="en-IN" sz="4800" b="1" u="sng" dirty="0">
              <a:solidFill>
                <a:srgbClr val="66330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1E3B81D8-DBE2-F6CB-ADBD-979A9CBE3D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9207" y="1415844"/>
            <a:ext cx="5075360" cy="4783025"/>
          </a:xfrm>
          <a:prstGeom prst="rect">
            <a:avLst/>
          </a:prstGeom>
        </p:spPr>
      </p:pic>
    </p:spTree>
    <p:extLst>
      <p:ext uri="{BB962C8B-B14F-4D97-AF65-F5344CB8AC3E}">
        <p14:creationId xmlns:p14="http://schemas.microsoft.com/office/powerpoint/2010/main" val="1939543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9664CEA-162C-1DCE-4050-E9D21B963854}"/>
              </a:ext>
            </a:extLst>
          </p:cNvPr>
          <p:cNvSpPr txBox="1"/>
          <p:nvPr/>
        </p:nvSpPr>
        <p:spPr>
          <a:xfrm>
            <a:off x="3569110" y="110302"/>
            <a:ext cx="6096000" cy="830997"/>
          </a:xfrm>
          <a:prstGeom prst="rect">
            <a:avLst/>
          </a:prstGeom>
          <a:noFill/>
        </p:spPr>
        <p:txBody>
          <a:bodyPr wrap="square">
            <a:spAutoFit/>
          </a:bodyPr>
          <a:lstStyle/>
          <a:p>
            <a:r>
              <a:rPr lang="en-US" sz="4800" b="1" u="sng" dirty="0">
                <a:solidFill>
                  <a:srgbClr val="663300"/>
                </a:solidFill>
                <a:latin typeface="Times New Roman" panose="02020603050405020304" pitchFamily="18" charset="0"/>
                <a:cs typeface="Times New Roman" panose="02020603050405020304" pitchFamily="18" charset="0"/>
              </a:rPr>
              <a:t>Activity Diagram </a:t>
            </a:r>
            <a:endParaRPr lang="en-US" sz="4800" dirty="0"/>
          </a:p>
        </p:txBody>
      </p:sp>
      <p:pic>
        <p:nvPicPr>
          <p:cNvPr id="11" name="Picture 10">
            <a:extLst>
              <a:ext uri="{FF2B5EF4-FFF2-40B4-BE49-F238E27FC236}">
                <a16:creationId xmlns:a16="http://schemas.microsoft.com/office/drawing/2014/main" id="{500ECE7C-0D1B-7C98-FAB5-8B30518856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1351" y="1111044"/>
            <a:ext cx="3429297" cy="5161937"/>
          </a:xfrm>
          <a:prstGeom prst="rect">
            <a:avLst/>
          </a:prstGeom>
        </p:spPr>
      </p:pic>
    </p:spTree>
    <p:extLst>
      <p:ext uri="{BB962C8B-B14F-4D97-AF65-F5344CB8AC3E}">
        <p14:creationId xmlns:p14="http://schemas.microsoft.com/office/powerpoint/2010/main" val="202852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0344C1-D43C-9F76-3700-5EEB81179B71}"/>
              </a:ext>
            </a:extLst>
          </p:cNvPr>
          <p:cNvSpPr txBox="1"/>
          <p:nvPr/>
        </p:nvSpPr>
        <p:spPr>
          <a:xfrm>
            <a:off x="2706236" y="-108402"/>
            <a:ext cx="6316883" cy="830997"/>
          </a:xfrm>
          <a:prstGeom prst="rect">
            <a:avLst/>
          </a:prstGeom>
          <a:noFill/>
        </p:spPr>
        <p:txBody>
          <a:bodyPr wrap="square">
            <a:spAutoFit/>
          </a:bodyPr>
          <a:lstStyle/>
          <a:p>
            <a:pPr algn="ctr"/>
            <a:r>
              <a:rPr lang="en-US" sz="4800" dirty="0">
                <a:solidFill>
                  <a:srgbClr val="663300"/>
                </a:solidFill>
                <a:latin typeface="Times New Roman" panose="02020603050405020304" pitchFamily="18" charset="0"/>
                <a:cs typeface="Times New Roman" panose="02020603050405020304" pitchFamily="18" charset="0"/>
              </a:rPr>
              <a:t>ABSTRACT</a:t>
            </a:r>
            <a:endParaRPr lang="en-IN" sz="4800" dirty="0">
              <a:solidFill>
                <a:srgbClr val="6633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C058842-2AE6-701D-CB35-7C7040B2FBB7}"/>
              </a:ext>
            </a:extLst>
          </p:cNvPr>
          <p:cNvSpPr txBox="1"/>
          <p:nvPr/>
        </p:nvSpPr>
        <p:spPr>
          <a:xfrm>
            <a:off x="501445" y="722595"/>
            <a:ext cx="11189110" cy="5510739"/>
          </a:xfrm>
          <a:prstGeom prst="rect">
            <a:avLst/>
          </a:prstGeom>
          <a:noFill/>
        </p:spPr>
        <p:txBody>
          <a:bodyPr wrap="square">
            <a:spAutoFit/>
          </a:bodyPr>
          <a:lstStyle/>
          <a:p>
            <a:pPr marL="0" marR="0" algn="just">
              <a:lnSpc>
                <a:spcPct val="107000"/>
              </a:lnSpc>
              <a:spcAft>
                <a:spcPts val="800"/>
              </a:spcAft>
              <a:buNone/>
            </a:pP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This paper presents a novel approach for human identification based on posture-based gait features derived from freestyle walking. Gait analysis has emerged as a valuable biometric method for recognizing individuals due to its non-intrusive nature and ability to capture unique patterns of movement. Traditional gait recognition methods often focus on the overall motion dynamics, but our approach emphasizes the significance of posture variations throughout the walking cycle, which can provide more distinctive features for identification.</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Aft>
                <a:spcPts val="800"/>
              </a:spcAft>
              <a:buNone/>
            </a:pP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Aft>
                <a:spcPts val="800"/>
              </a:spcAft>
            </a:pP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We utilize a combination of motion capture technology and advanced computer vision techniques to extract posture-based features from walking sequences. These features are processed to create a robust representation of an individual’s gait, capturing subtle variations that are often overlooked in conventional analyses.</a:t>
            </a:r>
          </a:p>
          <a:p>
            <a:pPr marL="0" marR="0" algn="just">
              <a:lnSpc>
                <a:spcPct val="107000"/>
              </a:lnSpc>
              <a:spcAft>
                <a:spcPts val="800"/>
              </a:spcAft>
            </a:pP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2400" dirty="0">
              <a:solidFill>
                <a:srgbClr val="6633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05677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751B20-9142-3E68-0D1B-55B77CE045B5}"/>
              </a:ext>
            </a:extLst>
          </p:cNvPr>
          <p:cNvSpPr txBox="1"/>
          <p:nvPr/>
        </p:nvSpPr>
        <p:spPr>
          <a:xfrm>
            <a:off x="4336025" y="0"/>
            <a:ext cx="3519950" cy="830997"/>
          </a:xfrm>
          <a:prstGeom prst="rect">
            <a:avLst/>
          </a:prstGeom>
          <a:noFill/>
        </p:spPr>
        <p:txBody>
          <a:bodyPr wrap="square">
            <a:spAutoFit/>
          </a:bodyPr>
          <a:lstStyle/>
          <a:p>
            <a:pPr algn="ctr"/>
            <a:r>
              <a:rPr lang="en-US" sz="4800" b="1" u="sng" dirty="0">
                <a:solidFill>
                  <a:srgbClr val="663300"/>
                </a:solidFill>
                <a:latin typeface="Times New Roman" panose="02020603050405020304" pitchFamily="18" charset="0"/>
                <a:cs typeface="Times New Roman" panose="02020603050405020304" pitchFamily="18" charset="0"/>
              </a:rPr>
              <a:t> Outputs     </a:t>
            </a:r>
            <a:endParaRPr lang="en-IN" sz="4800" b="1" u="sng" dirty="0">
              <a:solidFill>
                <a:srgbClr val="66330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73F251AF-54D8-D539-2883-6A4B1C3F067B}"/>
              </a:ext>
            </a:extLst>
          </p:cNvPr>
          <p:cNvPicPr>
            <a:picLocks noChangeAspect="1"/>
          </p:cNvPicPr>
          <p:nvPr/>
        </p:nvPicPr>
        <p:blipFill>
          <a:blip r:embed="rId2"/>
          <a:stretch>
            <a:fillRect/>
          </a:stretch>
        </p:blipFill>
        <p:spPr>
          <a:xfrm>
            <a:off x="1484671" y="830997"/>
            <a:ext cx="9222658" cy="49202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a:extLst>
              <a:ext uri="{FF2B5EF4-FFF2-40B4-BE49-F238E27FC236}">
                <a16:creationId xmlns:a16="http://schemas.microsoft.com/office/drawing/2014/main" id="{E4A57E35-A98D-D282-3505-A489F0C3FE05}"/>
              </a:ext>
            </a:extLst>
          </p:cNvPr>
          <p:cNvSpPr txBox="1"/>
          <p:nvPr/>
        </p:nvSpPr>
        <p:spPr>
          <a:xfrm>
            <a:off x="1101212" y="6036835"/>
            <a:ext cx="9950245" cy="734688"/>
          </a:xfrm>
          <a:prstGeom prst="rect">
            <a:avLst/>
          </a:prstGeom>
          <a:noFill/>
        </p:spPr>
        <p:txBody>
          <a:bodyPr wrap="square" rtlCol="0">
            <a:spAutoFit/>
          </a:bodyPr>
          <a:lstStyle/>
          <a:p>
            <a:pPr algn="just">
              <a:lnSpc>
                <a:spcPct val="107000"/>
              </a:lnSpc>
              <a:spcAft>
                <a:spcPts val="800"/>
              </a:spcAft>
            </a:pPr>
            <a:r>
              <a:rPr lang="en-IN" sz="2000" kern="100" dirty="0">
                <a:effectLst/>
                <a:latin typeface="Times New Roman" panose="02020603050405020304" pitchFamily="18" charset="0"/>
                <a:ea typeface="Calibri" panose="020F0502020204030204" pitchFamily="34" charset="0"/>
                <a:cs typeface="Mangal" panose="02040503050203030202" pitchFamily="18" charset="0"/>
              </a:rPr>
              <a:t>In above dataset screen X and Y values represents posture movement and last column contains person ID as the class labels from 0 to 3.</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13706008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794643-7B03-54AC-A45D-CEDC7A06C8A9}"/>
              </a:ext>
            </a:extLst>
          </p:cNvPr>
          <p:cNvPicPr>
            <a:picLocks noChangeAspect="1"/>
          </p:cNvPicPr>
          <p:nvPr/>
        </p:nvPicPr>
        <p:blipFill>
          <a:blip r:embed="rId2"/>
          <a:stretch>
            <a:fillRect/>
          </a:stretch>
        </p:blipFill>
        <p:spPr>
          <a:xfrm>
            <a:off x="1651819" y="709061"/>
            <a:ext cx="8888361" cy="49976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7841B32E-CE09-556A-E260-1E7417A4AE24}"/>
              </a:ext>
            </a:extLst>
          </p:cNvPr>
          <p:cNvSpPr txBox="1"/>
          <p:nvPr/>
        </p:nvSpPr>
        <p:spPr>
          <a:xfrm>
            <a:off x="2718617" y="133984"/>
            <a:ext cx="6754761" cy="707886"/>
          </a:xfrm>
          <a:prstGeom prst="rect">
            <a:avLst/>
          </a:prstGeom>
          <a:noFill/>
        </p:spPr>
        <p:txBody>
          <a:bodyPr wrap="square" rtlCol="0">
            <a:spAutoFit/>
          </a:bodyPr>
          <a:lstStyle/>
          <a:p>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To run project double click on ‘run.bat’ file to get below screen</a:t>
            </a:r>
          </a:p>
          <a:p>
            <a:endParaRPr lang="en-IN" sz="2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DFA8256-4D68-0455-5817-238C3159AAE9}"/>
              </a:ext>
            </a:extLst>
          </p:cNvPr>
          <p:cNvSpPr txBox="1"/>
          <p:nvPr/>
        </p:nvSpPr>
        <p:spPr>
          <a:xfrm>
            <a:off x="820992" y="6148939"/>
            <a:ext cx="10550013" cy="405367"/>
          </a:xfrm>
          <a:prstGeom prst="rect">
            <a:avLst/>
          </a:prstGeom>
          <a:noFill/>
        </p:spPr>
        <p:txBody>
          <a:bodyPr wrap="square" rtlCol="0">
            <a:spAutoFit/>
          </a:bodyPr>
          <a:lstStyle/>
          <a:p>
            <a:pPr algn="just">
              <a:lnSpc>
                <a:spcPct val="107000"/>
              </a:lnSpc>
              <a:spcAft>
                <a:spcPts val="800"/>
              </a:spcAft>
            </a:pPr>
            <a:r>
              <a:rPr lang="en-IN" sz="2000" kern="100">
                <a:effectLst/>
                <a:latin typeface="Times New Roman" panose="02020603050405020304" pitchFamily="18" charset="0"/>
                <a:ea typeface="Calibri" panose="020F0502020204030204" pitchFamily="34" charset="0"/>
                <a:cs typeface="Mangal" panose="02040503050203030202" pitchFamily="18" charset="0"/>
              </a:rPr>
              <a:t>In above screen click on ‘Upload Kinect Gait Dataset’ button to upload dataset and get below output</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16480585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C2BD5A-B3FB-F017-F08B-A779A047099E}"/>
              </a:ext>
            </a:extLst>
          </p:cNvPr>
          <p:cNvPicPr>
            <a:picLocks noChangeAspect="1"/>
          </p:cNvPicPr>
          <p:nvPr/>
        </p:nvPicPr>
        <p:blipFill>
          <a:blip r:embed="rId2"/>
          <a:stretch>
            <a:fillRect/>
          </a:stretch>
        </p:blipFill>
        <p:spPr>
          <a:xfrm>
            <a:off x="1094750" y="120378"/>
            <a:ext cx="10002500" cy="55036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54A3E940-C57E-1809-0A4F-F600EFCA50CD}"/>
              </a:ext>
            </a:extLst>
          </p:cNvPr>
          <p:cNvSpPr txBox="1"/>
          <p:nvPr/>
        </p:nvSpPr>
        <p:spPr>
          <a:xfrm>
            <a:off x="0" y="5968180"/>
            <a:ext cx="12329652" cy="769441"/>
          </a:xfrm>
          <a:prstGeom prst="rect">
            <a:avLst/>
          </a:prstGeom>
          <a:noFill/>
        </p:spPr>
        <p:txBody>
          <a:bodyPr wrap="square" rtlCol="0">
            <a:spAutoFit/>
          </a:bodyPr>
          <a:lstStyle/>
          <a:p>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In above screen selecting and uploading Dataset and then click on ‘Open’ button to load dataset and get below output</a:t>
            </a: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5297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4D39C1-7252-7CC8-72A1-E7AA3CD7A8D7}"/>
              </a:ext>
            </a:extLst>
          </p:cNvPr>
          <p:cNvPicPr>
            <a:picLocks noChangeAspect="1"/>
          </p:cNvPicPr>
          <p:nvPr/>
        </p:nvPicPr>
        <p:blipFill>
          <a:blip r:embed="rId2"/>
          <a:stretch>
            <a:fillRect/>
          </a:stretch>
        </p:blipFill>
        <p:spPr>
          <a:xfrm>
            <a:off x="1797019" y="215816"/>
            <a:ext cx="8597961" cy="48343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71746061-A032-86CF-948C-E5A70167EBC5}"/>
              </a:ext>
            </a:extLst>
          </p:cNvPr>
          <p:cNvSpPr txBox="1"/>
          <p:nvPr/>
        </p:nvSpPr>
        <p:spPr>
          <a:xfrm>
            <a:off x="914400" y="5417574"/>
            <a:ext cx="11012129" cy="1323439"/>
          </a:xfrm>
          <a:prstGeom prst="rect">
            <a:avLst/>
          </a:prstGeom>
          <a:noFill/>
        </p:spPr>
        <p:txBody>
          <a:bodyPr wrap="square" rtlCol="0">
            <a:spAutoFit/>
          </a:bodyPr>
          <a:lstStyle/>
          <a:p>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In above screen dataset values loaded and in graph x-axis represents number of Persons and y-axis represents number of posture Gaits values exists for that person. Now close above graph and then click on ‘Dataset Pre-processing’ button to shuffle and normalized dataset values and get below output</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30695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352772-6F11-B359-E713-11EC2EE73B43}"/>
              </a:ext>
            </a:extLst>
          </p:cNvPr>
          <p:cNvPicPr>
            <a:picLocks noChangeAspect="1"/>
          </p:cNvPicPr>
          <p:nvPr/>
        </p:nvPicPr>
        <p:blipFill>
          <a:blip r:embed="rId2"/>
          <a:stretch>
            <a:fillRect/>
          </a:stretch>
        </p:blipFill>
        <p:spPr>
          <a:xfrm>
            <a:off x="1654451" y="212810"/>
            <a:ext cx="8883097" cy="49946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13421B32-58BD-1AD7-F1A1-EB7E0716CEA1}"/>
              </a:ext>
            </a:extLst>
          </p:cNvPr>
          <p:cNvSpPr txBox="1"/>
          <p:nvPr/>
        </p:nvSpPr>
        <p:spPr>
          <a:xfrm>
            <a:off x="1209367" y="5629527"/>
            <a:ext cx="10392697" cy="1015663"/>
          </a:xfrm>
          <a:prstGeom prst="rect">
            <a:avLst/>
          </a:prstGeom>
          <a:noFill/>
        </p:spPr>
        <p:txBody>
          <a:bodyPr wrap="square" rtlCol="0">
            <a:spAutoFit/>
          </a:bodyPr>
          <a:lstStyle/>
          <a:p>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In above screen dataset processing completed and can see normalized dataset values and now click on ‘Dataset Train Test Split’ button to split dataset into train and test and then will get below output</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85282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B42A66-0F8B-4D74-DBCB-F534C9B4417F}"/>
              </a:ext>
            </a:extLst>
          </p:cNvPr>
          <p:cNvPicPr>
            <a:picLocks noChangeAspect="1"/>
          </p:cNvPicPr>
          <p:nvPr/>
        </p:nvPicPr>
        <p:blipFill>
          <a:blip r:embed="rId2"/>
          <a:stretch>
            <a:fillRect/>
          </a:stretch>
        </p:blipFill>
        <p:spPr>
          <a:xfrm>
            <a:off x="1615122" y="257074"/>
            <a:ext cx="8961755" cy="50388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60D2BA8A-055E-B7C4-0219-F23FBACA410D}"/>
              </a:ext>
            </a:extLst>
          </p:cNvPr>
          <p:cNvSpPr txBox="1"/>
          <p:nvPr/>
        </p:nvSpPr>
        <p:spPr>
          <a:xfrm>
            <a:off x="1465005" y="5673214"/>
            <a:ext cx="9261988" cy="1015663"/>
          </a:xfrm>
          <a:prstGeom prst="rect">
            <a:avLst/>
          </a:prstGeom>
          <a:noFill/>
        </p:spPr>
        <p:txBody>
          <a:bodyPr wrap="square" rtlCol="0">
            <a:spAutoFit/>
          </a:bodyPr>
          <a:lstStyle/>
          <a:p>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In above screen can see total dataset records and then can see training and testing size. Now click on ‘Train Extra Tree Classifier’ button to train algorithm and get below output</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8309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B75AF3-C008-97C7-7EE4-123621F2A80B}"/>
              </a:ext>
            </a:extLst>
          </p:cNvPr>
          <p:cNvPicPr>
            <a:picLocks noChangeAspect="1"/>
          </p:cNvPicPr>
          <p:nvPr/>
        </p:nvPicPr>
        <p:blipFill>
          <a:blip r:embed="rId2"/>
          <a:stretch>
            <a:fillRect/>
          </a:stretch>
        </p:blipFill>
        <p:spPr>
          <a:xfrm>
            <a:off x="1891758" y="226140"/>
            <a:ext cx="8408484" cy="45326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BF5794C1-43F6-7254-9BCC-A11A80CBC0AF}"/>
              </a:ext>
            </a:extLst>
          </p:cNvPr>
          <p:cNvSpPr txBox="1"/>
          <p:nvPr/>
        </p:nvSpPr>
        <p:spPr>
          <a:xfrm>
            <a:off x="122903" y="4919008"/>
            <a:ext cx="11946194" cy="1938992"/>
          </a:xfrm>
          <a:prstGeom prst="rect">
            <a:avLst/>
          </a:prstGeom>
          <a:noFill/>
        </p:spPr>
        <p:txBody>
          <a:bodyPr wrap="square" rtlCol="0">
            <a:spAutoFit/>
          </a:bodyPr>
          <a:lstStyle/>
          <a:p>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In above screen Extra Tree Classifier Completed and it got Validation accuracy on test data as 88% and can see other metrics like precision, recall and FSCORE. In confusion matrix graph x-axis represents Predicted Labels and y-axis represents True Labels and then all different colour boxes in diagonal represents correct prediction count and remaining boxes got incorrect prediction count which are very few. Now close above graph and then click on ‘Train KNN Classifier’ button to get below output</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2640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D4B7DA-FF75-A273-91CF-532A2D8B6040}"/>
              </a:ext>
            </a:extLst>
          </p:cNvPr>
          <p:cNvPicPr>
            <a:picLocks noChangeAspect="1"/>
          </p:cNvPicPr>
          <p:nvPr/>
        </p:nvPicPr>
        <p:blipFill>
          <a:blip r:embed="rId2"/>
          <a:stretch>
            <a:fillRect/>
          </a:stretch>
        </p:blipFill>
        <p:spPr>
          <a:xfrm>
            <a:off x="1842286" y="257613"/>
            <a:ext cx="8507425" cy="49633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4C473CCA-17E8-860F-A70D-2578325FD3F1}"/>
              </a:ext>
            </a:extLst>
          </p:cNvPr>
          <p:cNvSpPr txBox="1"/>
          <p:nvPr/>
        </p:nvSpPr>
        <p:spPr>
          <a:xfrm>
            <a:off x="540773" y="5584723"/>
            <a:ext cx="11110452" cy="1015663"/>
          </a:xfrm>
          <a:prstGeom prst="rect">
            <a:avLst/>
          </a:prstGeom>
          <a:noFill/>
        </p:spPr>
        <p:txBody>
          <a:bodyPr wrap="square" rtlCol="0">
            <a:spAutoFit/>
          </a:bodyPr>
          <a:lstStyle/>
          <a:p>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In above screen KNN got 83% accuracy and can see other metrics output also and now click on ‘Train MLP Classifier’ button to get below output</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66949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9428B7-25AE-5A33-186D-907CB6AAD97E}"/>
              </a:ext>
            </a:extLst>
          </p:cNvPr>
          <p:cNvPicPr>
            <a:picLocks noChangeAspect="1"/>
          </p:cNvPicPr>
          <p:nvPr/>
        </p:nvPicPr>
        <p:blipFill>
          <a:blip r:embed="rId2"/>
          <a:stretch>
            <a:fillRect/>
          </a:stretch>
        </p:blipFill>
        <p:spPr>
          <a:xfrm>
            <a:off x="1388181" y="117988"/>
            <a:ext cx="9415637" cy="54372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D0F287F4-C128-511A-2BF0-A05558ADB573}"/>
              </a:ext>
            </a:extLst>
          </p:cNvPr>
          <p:cNvSpPr txBox="1"/>
          <p:nvPr/>
        </p:nvSpPr>
        <p:spPr>
          <a:xfrm>
            <a:off x="594851" y="5860026"/>
            <a:ext cx="11002297" cy="707886"/>
          </a:xfrm>
          <a:prstGeom prst="rect">
            <a:avLst/>
          </a:prstGeom>
          <a:noFill/>
        </p:spPr>
        <p:txBody>
          <a:bodyPr wrap="square" rtlCol="0">
            <a:spAutoFit/>
          </a:bodyPr>
          <a:lstStyle/>
          <a:p>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In above screen MLP got 75% accuracy and now click on ‘Comparison Graph’ button to get below graph</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17727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A2C79F-0619-EF14-7D7C-CCFF7B104E0D}"/>
              </a:ext>
            </a:extLst>
          </p:cNvPr>
          <p:cNvPicPr>
            <a:picLocks noChangeAspect="1"/>
          </p:cNvPicPr>
          <p:nvPr/>
        </p:nvPicPr>
        <p:blipFill>
          <a:blip r:embed="rId2"/>
          <a:stretch>
            <a:fillRect/>
          </a:stretch>
        </p:blipFill>
        <p:spPr>
          <a:xfrm>
            <a:off x="1872916" y="226143"/>
            <a:ext cx="8446167" cy="47489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99AEDC57-C361-3DFB-FEFF-BCBFA7975C44}"/>
              </a:ext>
            </a:extLst>
          </p:cNvPr>
          <p:cNvSpPr txBox="1"/>
          <p:nvPr/>
        </p:nvSpPr>
        <p:spPr>
          <a:xfrm>
            <a:off x="855405" y="5447071"/>
            <a:ext cx="10481187" cy="1323439"/>
          </a:xfrm>
          <a:prstGeom prst="rect">
            <a:avLst/>
          </a:prstGeom>
          <a:noFill/>
        </p:spPr>
        <p:txBody>
          <a:bodyPr wrap="square" rtlCol="0">
            <a:spAutoFit/>
          </a:bodyPr>
          <a:lstStyle/>
          <a:p>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In above graph x-axis represents algorithm names and y-axis represents accuracy and other metrics in different colour bars and in all algorithms KNN and Extra Tree got high performance. Now click on ‘Human Recognition Using Gait Feature’ button to upload test video and get below page</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2188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CB5C8F-75F5-6478-B900-075DDCA4AE5E}"/>
              </a:ext>
            </a:extLst>
          </p:cNvPr>
          <p:cNvSpPr txBox="1"/>
          <p:nvPr/>
        </p:nvSpPr>
        <p:spPr>
          <a:xfrm>
            <a:off x="220199" y="321401"/>
            <a:ext cx="10776030" cy="830997"/>
          </a:xfrm>
          <a:prstGeom prst="rect">
            <a:avLst/>
          </a:prstGeom>
          <a:noFill/>
        </p:spPr>
        <p:txBody>
          <a:bodyPr wrap="square">
            <a:spAutoFit/>
          </a:bodyPr>
          <a:lstStyle/>
          <a:p>
            <a:pPr algn="ctr"/>
            <a:r>
              <a:rPr lang="en-US" sz="4800" dirty="0">
                <a:solidFill>
                  <a:srgbClr val="663300"/>
                </a:solidFill>
                <a:latin typeface="Times New Roman" panose="02020603050405020304" pitchFamily="18" charset="0"/>
                <a:cs typeface="Times New Roman" panose="02020603050405020304" pitchFamily="18" charset="0"/>
              </a:rPr>
              <a:t>INTRODUCTION</a:t>
            </a:r>
            <a:endParaRPr lang="en-IN" sz="4800" dirty="0">
              <a:solidFill>
                <a:srgbClr val="6633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38DEAFE4-5350-F72C-AA2B-D27C064964D6}"/>
              </a:ext>
            </a:extLst>
          </p:cNvPr>
          <p:cNvSpPr txBox="1"/>
          <p:nvPr/>
        </p:nvSpPr>
        <p:spPr>
          <a:xfrm>
            <a:off x="1128532" y="3029258"/>
            <a:ext cx="9606987" cy="3046988"/>
          </a:xfrm>
          <a:prstGeom prst="rect">
            <a:avLst/>
          </a:prstGeom>
          <a:noFill/>
        </p:spPr>
        <p:txBody>
          <a:bodyPr wrap="square">
            <a:spAutoFit/>
          </a:bodyPr>
          <a:lstStyle/>
          <a:p>
            <a:r>
              <a:rPr lang="en-IN" sz="2400" kern="100" dirty="0">
                <a:effectLst/>
                <a:latin typeface="Times New Roman" panose="02020603050405020304" pitchFamily="18" charset="0"/>
                <a:ea typeface="Calibri" panose="020F0502020204030204" pitchFamily="34" charset="0"/>
              </a:rPr>
              <a:t>Experimental results indicate that our proposed method achieves high accuracy in identifying individuals from diverse datasets, highlighting the strength of posture-based gait features in distinguishing between subjects. The findings suggest that incorporating posture analysis into gait recognition systems can enhance their robustness, particularly in uncontrolled environments where traditional methods may struggle. This work paves the way for future research into more advanced gait recognition systems, with potential applications in security, surveillance, and healthcare monitoring</a:t>
            </a:r>
            <a:endParaRPr lang="en-IN" sz="2400" dirty="0">
              <a:solidFill>
                <a:srgbClr val="66330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4011A7F-D52F-4E3F-D649-A03DE01299FD}"/>
              </a:ext>
            </a:extLst>
          </p:cNvPr>
          <p:cNvSpPr txBox="1"/>
          <p:nvPr/>
        </p:nvSpPr>
        <p:spPr>
          <a:xfrm>
            <a:off x="1128531" y="1679696"/>
            <a:ext cx="8959365" cy="1251240"/>
          </a:xfrm>
          <a:prstGeom prst="rect">
            <a:avLst/>
          </a:prstGeom>
          <a:noFill/>
        </p:spPr>
        <p:txBody>
          <a:bodyPr wrap="square">
            <a:spAutoFit/>
          </a:bodyPr>
          <a:lstStyle/>
          <a:p>
            <a:pPr marL="0" marR="0" algn="just">
              <a:lnSpc>
                <a:spcPct val="107000"/>
              </a:lnSpc>
              <a:spcAft>
                <a:spcPts val="800"/>
              </a:spcAft>
            </a:pP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The system employs machine learning algorithms to classify and identify individuals based on the extracted gait features, demonstrating its potential effectiveness in real-world scenarios.</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52669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E07498-CFDD-094A-DDB0-BBFCDA26B9A4}"/>
              </a:ext>
            </a:extLst>
          </p:cNvPr>
          <p:cNvPicPr>
            <a:picLocks noChangeAspect="1"/>
          </p:cNvPicPr>
          <p:nvPr/>
        </p:nvPicPr>
        <p:blipFill>
          <a:blip r:embed="rId2"/>
          <a:stretch>
            <a:fillRect/>
          </a:stretch>
        </p:blipFill>
        <p:spPr>
          <a:xfrm>
            <a:off x="1470718" y="216310"/>
            <a:ext cx="9250563" cy="54175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74D4B0F1-EA1E-6E1C-3B02-3D6699276C75}"/>
              </a:ext>
            </a:extLst>
          </p:cNvPr>
          <p:cNvSpPr txBox="1"/>
          <p:nvPr/>
        </p:nvSpPr>
        <p:spPr>
          <a:xfrm>
            <a:off x="811161" y="5842337"/>
            <a:ext cx="10569677" cy="1015663"/>
          </a:xfrm>
          <a:prstGeom prst="rect">
            <a:avLst/>
          </a:prstGeom>
          <a:noFill/>
        </p:spPr>
        <p:txBody>
          <a:bodyPr wrap="square" rtlCol="0">
            <a:spAutoFit/>
          </a:bodyPr>
          <a:lstStyle/>
          <a:p>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In above screen selecting and uploading TEST video and then click on ‘Open’ button to start playing video and start recognition based on Gait features</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19856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2C0CC6-F050-51A7-E694-C92440B5C810}"/>
              </a:ext>
            </a:extLst>
          </p:cNvPr>
          <p:cNvPicPr>
            <a:picLocks noChangeAspect="1"/>
          </p:cNvPicPr>
          <p:nvPr/>
        </p:nvPicPr>
        <p:blipFill>
          <a:blip r:embed="rId2"/>
          <a:stretch>
            <a:fillRect/>
          </a:stretch>
        </p:blipFill>
        <p:spPr>
          <a:xfrm>
            <a:off x="1718768" y="226142"/>
            <a:ext cx="8754464" cy="51914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964CB55B-C03F-AA7E-0CCA-B77A25579F33}"/>
              </a:ext>
            </a:extLst>
          </p:cNvPr>
          <p:cNvSpPr txBox="1"/>
          <p:nvPr/>
        </p:nvSpPr>
        <p:spPr>
          <a:xfrm>
            <a:off x="501445" y="5633884"/>
            <a:ext cx="11189110" cy="1323439"/>
          </a:xfrm>
          <a:prstGeom prst="rect">
            <a:avLst/>
          </a:prstGeom>
          <a:noFill/>
        </p:spPr>
        <p:txBody>
          <a:bodyPr wrap="square" rtlCol="0">
            <a:spAutoFit/>
          </a:bodyPr>
          <a:lstStyle/>
          <a:p>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In above screen person is walking and then application start collecting Gait features which you can understand by seeing yellow lines and red circles and then in blue colour can see ‘Person Recognized as ID 2’. Similarly you can upload and test other videos</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85665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818804-1484-D53A-B8E6-E8AD7DA1FE60}"/>
              </a:ext>
            </a:extLst>
          </p:cNvPr>
          <p:cNvPicPr>
            <a:picLocks noChangeAspect="1"/>
          </p:cNvPicPr>
          <p:nvPr/>
        </p:nvPicPr>
        <p:blipFill>
          <a:blip r:embed="rId2"/>
          <a:stretch>
            <a:fillRect/>
          </a:stretch>
        </p:blipFill>
        <p:spPr>
          <a:xfrm>
            <a:off x="1687548" y="258149"/>
            <a:ext cx="8816903" cy="49574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C84A2B33-0EB4-521B-9B5D-F36DAE3CA091}"/>
              </a:ext>
            </a:extLst>
          </p:cNvPr>
          <p:cNvSpPr txBox="1"/>
          <p:nvPr/>
        </p:nvSpPr>
        <p:spPr>
          <a:xfrm>
            <a:off x="221225" y="5456903"/>
            <a:ext cx="11749549" cy="1323439"/>
          </a:xfrm>
          <a:prstGeom prst="rect">
            <a:avLst/>
          </a:prstGeom>
          <a:noFill/>
        </p:spPr>
        <p:txBody>
          <a:bodyPr wrap="square" rtlCol="0">
            <a:spAutoFit/>
          </a:bodyPr>
          <a:lstStyle/>
          <a:p>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In above screen you can video is playing and user is walking and algorithm recognizing person based on Gait features and while playing video you can press ‘q’ key from keyboard to stop playing. Now uploading and testing other video</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54391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F56C62-775A-2250-F2B2-FAA6520BA545}"/>
              </a:ext>
            </a:extLst>
          </p:cNvPr>
          <p:cNvPicPr>
            <a:picLocks noChangeAspect="1"/>
          </p:cNvPicPr>
          <p:nvPr/>
        </p:nvPicPr>
        <p:blipFill>
          <a:blip r:embed="rId2"/>
          <a:stretch>
            <a:fillRect/>
          </a:stretch>
        </p:blipFill>
        <p:spPr>
          <a:xfrm>
            <a:off x="1165972" y="227577"/>
            <a:ext cx="9860055" cy="55439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122F589B-56FA-6BF2-33BA-4FC370D2F820}"/>
              </a:ext>
            </a:extLst>
          </p:cNvPr>
          <p:cNvSpPr txBox="1"/>
          <p:nvPr/>
        </p:nvSpPr>
        <p:spPr>
          <a:xfrm>
            <a:off x="1828799" y="6150114"/>
            <a:ext cx="8534400" cy="707886"/>
          </a:xfrm>
          <a:prstGeom prst="rect">
            <a:avLst/>
          </a:prstGeom>
          <a:noFill/>
        </p:spPr>
        <p:txBody>
          <a:bodyPr wrap="square" rtlCol="0">
            <a:spAutoFit/>
          </a:bodyPr>
          <a:lstStyle/>
          <a:p>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In above screen uploading another video and below is the output</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52827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2561E9-C6C2-45E4-819D-4BCCAF4702EC}"/>
              </a:ext>
            </a:extLst>
          </p:cNvPr>
          <p:cNvPicPr>
            <a:picLocks noChangeAspect="1"/>
          </p:cNvPicPr>
          <p:nvPr/>
        </p:nvPicPr>
        <p:blipFill>
          <a:blip r:embed="rId2"/>
          <a:stretch>
            <a:fillRect/>
          </a:stretch>
        </p:blipFill>
        <p:spPr>
          <a:xfrm>
            <a:off x="1096984" y="149995"/>
            <a:ext cx="9998032" cy="56215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AC5A2A67-D915-8EE5-A43F-36ED67658A0B}"/>
              </a:ext>
            </a:extLst>
          </p:cNvPr>
          <p:cNvSpPr txBox="1"/>
          <p:nvPr/>
        </p:nvSpPr>
        <p:spPr>
          <a:xfrm>
            <a:off x="1445342" y="6150114"/>
            <a:ext cx="9301316" cy="707886"/>
          </a:xfrm>
          <a:prstGeom prst="rect">
            <a:avLst/>
          </a:prstGeom>
          <a:noFill/>
        </p:spPr>
        <p:txBody>
          <a:bodyPr wrap="square" rtlCol="0">
            <a:spAutoFit/>
          </a:bodyPr>
          <a:lstStyle/>
          <a:p>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In above screen another recognized as person 4</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384585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0F079A-AA1C-A022-AEBF-FEF2C2567100}"/>
              </a:ext>
            </a:extLst>
          </p:cNvPr>
          <p:cNvPicPr>
            <a:picLocks noChangeAspect="1"/>
          </p:cNvPicPr>
          <p:nvPr/>
        </p:nvPicPr>
        <p:blipFill>
          <a:blip r:embed="rId2"/>
          <a:stretch>
            <a:fillRect/>
          </a:stretch>
        </p:blipFill>
        <p:spPr>
          <a:xfrm>
            <a:off x="1226584" y="285903"/>
            <a:ext cx="9738831" cy="5475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F062123A-B0EF-AFF8-1D3E-8459E0BF9F0E}"/>
              </a:ext>
            </a:extLst>
          </p:cNvPr>
          <p:cNvSpPr txBox="1"/>
          <p:nvPr/>
        </p:nvSpPr>
        <p:spPr>
          <a:xfrm>
            <a:off x="914399" y="5919019"/>
            <a:ext cx="10363200" cy="1015663"/>
          </a:xfrm>
          <a:prstGeom prst="rect">
            <a:avLst/>
          </a:prstGeom>
          <a:noFill/>
        </p:spPr>
        <p:txBody>
          <a:bodyPr wrap="square" rtlCol="0">
            <a:spAutoFit/>
          </a:bodyPr>
          <a:lstStyle/>
          <a:p>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In above screen another video person recognized as Person 3. Similarly you can upload video and recognized person based on Gait features</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68637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A83C83-0A9E-AD31-CBBF-A47166C4B16F}"/>
              </a:ext>
            </a:extLst>
          </p:cNvPr>
          <p:cNvSpPr txBox="1"/>
          <p:nvPr/>
        </p:nvSpPr>
        <p:spPr>
          <a:xfrm>
            <a:off x="3827362" y="117116"/>
            <a:ext cx="4537276" cy="923330"/>
          </a:xfrm>
          <a:prstGeom prst="rect">
            <a:avLst/>
          </a:prstGeom>
          <a:noFill/>
        </p:spPr>
        <p:txBody>
          <a:bodyPr wrap="square">
            <a:spAutoFit/>
          </a:bodyPr>
          <a:lstStyle/>
          <a:p>
            <a:pPr algn="ctr"/>
            <a:r>
              <a:rPr lang="en-US" sz="5400" b="1" u="sng" dirty="0">
                <a:solidFill>
                  <a:srgbClr val="663300"/>
                </a:solidFill>
                <a:latin typeface="Times New Roman" panose="02020603050405020304" pitchFamily="18" charset="0"/>
                <a:cs typeface="Times New Roman" panose="02020603050405020304" pitchFamily="18" charset="0"/>
              </a:rPr>
              <a:t> Conclusion</a:t>
            </a:r>
            <a:endParaRPr lang="en-IN" sz="5400" b="1" u="sng" dirty="0">
              <a:solidFill>
                <a:srgbClr val="6633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421BE16-1757-0233-D891-96EDFD036DAD}"/>
              </a:ext>
            </a:extLst>
          </p:cNvPr>
          <p:cNvSpPr txBox="1"/>
          <p:nvPr/>
        </p:nvSpPr>
        <p:spPr>
          <a:xfrm>
            <a:off x="604683" y="1613391"/>
            <a:ext cx="10982633" cy="4515210"/>
          </a:xfrm>
          <a:prstGeom prst="rect">
            <a:avLst/>
          </a:prstGeom>
          <a:noFill/>
        </p:spPr>
        <p:txBody>
          <a:bodyPr wrap="square" rtlCol="0">
            <a:spAutoFit/>
          </a:bodyPr>
          <a:lstStyle/>
          <a:p>
            <a:pPr algn="just">
              <a:lnSpc>
                <a:spcPct val="107000"/>
              </a:lnSpc>
              <a:spcAft>
                <a:spcPts val="800"/>
              </a:spcAft>
              <a:buNone/>
            </a:pP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In conclusion, the Human Identification from Freestyle Walks Using Posture-Based Gait Features system represents a significant advancement in biometric identification technology. By focusing on the unique characteristics of an individual's gait, particularly through the analysis of posture-based features, the system demonstrates a robust and non-intrusive approach to identifying individuals in various environments. This is particularly valuable in real-world scenarios, where traditional identification methods may be less effective due to changes in attire, accessories, or physical appearance. The ability to identify individuals based on their walking patterns offers a new dimension to biometric systems, enhancing security measures in public spaces, healthcare monitoring, and personalized user experiences.</a:t>
            </a:r>
          </a:p>
          <a:p>
            <a:pPr algn="just">
              <a:lnSpc>
                <a:spcPct val="107000"/>
              </a:lnSpc>
              <a:spcAft>
                <a:spcPts val="800"/>
              </a:spcAft>
              <a:buNone/>
            </a:pP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28123082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B2BFC-D2EE-61DA-7E05-21B27673EE78}"/>
              </a:ext>
            </a:extLst>
          </p:cNvPr>
          <p:cNvSpPr>
            <a:spLocks noGrp="1"/>
          </p:cNvSpPr>
          <p:nvPr>
            <p:ph type="title"/>
          </p:nvPr>
        </p:nvSpPr>
        <p:spPr>
          <a:xfrm>
            <a:off x="1396179" y="1130708"/>
            <a:ext cx="9399641" cy="4286865"/>
          </a:xfrm>
        </p:spPr>
        <p:txBody>
          <a:bodyPr>
            <a:normAutofit/>
          </a:bodyPr>
          <a:lstStyle/>
          <a:p>
            <a:pPr algn="ctr"/>
            <a:r>
              <a:rPr lang="en-US" sz="8000" b="1" dirty="0">
                <a:solidFill>
                  <a:srgbClr val="663300"/>
                </a:solidFill>
                <a:latin typeface="Times New Roman" panose="02020603050405020304" pitchFamily="18" charset="0"/>
                <a:cs typeface="Times New Roman" panose="02020603050405020304" pitchFamily="18" charset="0"/>
              </a:rPr>
              <a:t>THANK YOU</a:t>
            </a:r>
            <a:endParaRPr lang="en-IN" sz="8000" b="1" dirty="0">
              <a:solidFill>
                <a:srgbClr val="6633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3446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7E836D7-7552-C2E2-5443-B15EC41C6948}"/>
              </a:ext>
            </a:extLst>
          </p:cNvPr>
          <p:cNvSpPr txBox="1"/>
          <p:nvPr/>
        </p:nvSpPr>
        <p:spPr>
          <a:xfrm>
            <a:off x="2706437" y="131055"/>
            <a:ext cx="6513653" cy="830997"/>
          </a:xfrm>
          <a:prstGeom prst="rect">
            <a:avLst/>
          </a:prstGeom>
          <a:noFill/>
        </p:spPr>
        <p:txBody>
          <a:bodyPr wrap="square">
            <a:spAutoFit/>
          </a:bodyPr>
          <a:lstStyle/>
          <a:p>
            <a:pPr algn="ctr"/>
            <a:r>
              <a:rPr lang="en-US" sz="4800" dirty="0">
                <a:solidFill>
                  <a:srgbClr val="663300"/>
                </a:solidFill>
                <a:latin typeface="Times New Roman" panose="02020603050405020304" pitchFamily="18" charset="0"/>
                <a:cs typeface="Times New Roman" panose="02020603050405020304" pitchFamily="18" charset="0"/>
              </a:rPr>
              <a:t>EXISTING SYSTEM</a:t>
            </a:r>
            <a:endParaRPr lang="en-IN" sz="4800" dirty="0">
              <a:solidFill>
                <a:srgbClr val="6633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674D281-946C-8F9F-4FEF-270E5C63BA50}"/>
              </a:ext>
            </a:extLst>
          </p:cNvPr>
          <p:cNvSpPr txBox="1"/>
          <p:nvPr/>
        </p:nvSpPr>
        <p:spPr>
          <a:xfrm>
            <a:off x="744792" y="1260027"/>
            <a:ext cx="10436942" cy="6406626"/>
          </a:xfrm>
          <a:prstGeom prst="rect">
            <a:avLst/>
          </a:prstGeom>
          <a:noFill/>
        </p:spPr>
        <p:txBody>
          <a:bodyPr wrap="square">
            <a:spAutoFit/>
          </a:bodyPr>
          <a:lstStyle/>
          <a:p>
            <a:r>
              <a:rPr lang="en-IN" sz="2000" b="1" kern="100" dirty="0">
                <a:effectLst/>
                <a:latin typeface="Times New Roman" panose="02020603050405020304" pitchFamily="18" charset="0"/>
                <a:ea typeface="Calibri" panose="020F0502020204030204" pitchFamily="34" charset="0"/>
              </a:rPr>
              <a:t>Current human identification systems that utilize gait recognition:</a:t>
            </a:r>
          </a:p>
          <a:p>
            <a:endParaRPr lang="en-US" sz="2000" dirty="0"/>
          </a:p>
          <a:p>
            <a:r>
              <a:rPr lang="en-US" sz="2000" b="1" dirty="0">
                <a:latin typeface="Times New Roman" panose="02020603050405020304" pitchFamily="18" charset="0"/>
                <a:cs typeface="Times New Roman" panose="02020603050405020304" pitchFamily="18" charset="0"/>
              </a:rPr>
              <a:t>1. Current Focus:</a:t>
            </a:r>
          </a:p>
          <a:p>
            <a:r>
              <a:rPr lang="en-US" sz="2000" dirty="0">
                <a:latin typeface="Times New Roman" panose="02020603050405020304" pitchFamily="18" charset="0"/>
                <a:cs typeface="Times New Roman" panose="02020603050405020304" pitchFamily="18" charset="0"/>
              </a:rPr>
              <a:t> Detect how people move – step length, speed, and walking style.</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2. Common Methods:</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Silhouette analysis – tracks body outline while walking.</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Timing and rhythm – studies step patterns.</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3. Main Limitations:</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Work well only in controlled environments.</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Struggle with different surfaces, footwear, or physical changes.</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Similar walkers are often hard to tell apart.</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4. Technology Used:</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Video and depth sensors track motion.</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Hard to detect fine posture differences.</a:t>
            </a:r>
          </a:p>
          <a:p>
            <a:r>
              <a:rPr lang="en-US" sz="1600" dirty="0">
                <a:latin typeface="Times New Roman" panose="02020603050405020304" pitchFamily="18" charset="0"/>
                <a:cs typeface="Times New Roman" panose="02020603050405020304" pitchFamily="18" charset="0"/>
              </a:rPr>
              <a:t>. </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pPr marL="0" marR="0" algn="just">
              <a:lnSpc>
                <a:spcPct val="107000"/>
              </a:lnSpc>
              <a:spcAft>
                <a:spcPts val="800"/>
              </a:spcAft>
              <a:buNone/>
              <a:tabLst>
                <a:tab pos="660400" algn="l"/>
              </a:tabLst>
            </a:pP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77064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E6283C-EEDD-753A-8E17-A89CC468E0EA}"/>
              </a:ext>
            </a:extLst>
          </p:cNvPr>
          <p:cNvSpPr txBox="1"/>
          <p:nvPr/>
        </p:nvSpPr>
        <p:spPr>
          <a:xfrm>
            <a:off x="619432" y="2012674"/>
            <a:ext cx="6096000" cy="2554545"/>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5. Environmental Challenges:</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Need good lighting and fixed camera angles.</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Don’t work well in real-world (uncontrolled) settings.</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6. Recent Progress:</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Machine learning helps improve accuracy.</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But posture analysis is still underused, especially in freestyle walking.</a:t>
            </a:r>
          </a:p>
        </p:txBody>
      </p:sp>
      <p:sp>
        <p:nvSpPr>
          <p:cNvPr id="5" name="TextBox 4">
            <a:extLst>
              <a:ext uri="{FF2B5EF4-FFF2-40B4-BE49-F238E27FC236}">
                <a16:creationId xmlns:a16="http://schemas.microsoft.com/office/drawing/2014/main" id="{8A4597B3-EFA9-8DB2-3009-92F17CB22FD4}"/>
              </a:ext>
            </a:extLst>
          </p:cNvPr>
          <p:cNvSpPr txBox="1"/>
          <p:nvPr/>
        </p:nvSpPr>
        <p:spPr>
          <a:xfrm>
            <a:off x="619432" y="750790"/>
            <a:ext cx="6096000" cy="1261884"/>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4. Technology Used:</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Video and depth sensors track motion.</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Hard to detect fine posture differences.</a:t>
            </a:r>
          </a:p>
          <a:p>
            <a:r>
              <a:rPr lang="en-US" sz="16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52172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7C95F5-EC6C-15B9-75C3-7C7682AF2817}"/>
              </a:ext>
            </a:extLst>
          </p:cNvPr>
          <p:cNvSpPr txBox="1"/>
          <p:nvPr/>
        </p:nvSpPr>
        <p:spPr>
          <a:xfrm>
            <a:off x="2633302" y="168020"/>
            <a:ext cx="6409481" cy="830997"/>
          </a:xfrm>
          <a:prstGeom prst="rect">
            <a:avLst/>
          </a:prstGeom>
          <a:noFill/>
        </p:spPr>
        <p:txBody>
          <a:bodyPr wrap="square">
            <a:spAutoFit/>
          </a:bodyPr>
          <a:lstStyle/>
          <a:p>
            <a:pPr algn="ctr"/>
            <a:r>
              <a:rPr lang="en-US" sz="4800" dirty="0">
                <a:solidFill>
                  <a:srgbClr val="663300"/>
                </a:solidFill>
                <a:latin typeface="Times New Roman" panose="02020603050405020304" pitchFamily="18" charset="0"/>
                <a:cs typeface="Times New Roman" panose="02020603050405020304" pitchFamily="18" charset="0"/>
              </a:rPr>
              <a:t>DISADVANTAGES</a:t>
            </a:r>
            <a:endParaRPr lang="en-IN" sz="4800" dirty="0">
              <a:solidFill>
                <a:srgbClr val="663300"/>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F8219BF3-EA9E-146F-453B-972A3777D58C}"/>
              </a:ext>
            </a:extLst>
          </p:cNvPr>
          <p:cNvSpPr txBox="1"/>
          <p:nvPr/>
        </p:nvSpPr>
        <p:spPr>
          <a:xfrm>
            <a:off x="835743" y="999017"/>
            <a:ext cx="10166554" cy="5940088"/>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1. Limited Posture Analysis:</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Focus mostly on stride and speed</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Miss unique posture differences that help recognition</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2. Environmental Sensitivity:</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Depend on lighting and camera angles</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Perform poorly in real-world settings</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3. Poor Handling of Walking Variations:</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Struggle with changes in footwear, surface, or style</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Freestyle walking causes errors</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4. Complex and Costly Data Collection:</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Use expensive tools like motion capture</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Not suitable for everyday use</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5. Confusion Between Similar Subjects:</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Misidentify people with similar walking styles</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Leads to high false positives</a:t>
            </a:r>
          </a:p>
        </p:txBody>
      </p:sp>
    </p:spTree>
    <p:extLst>
      <p:ext uri="{BB962C8B-B14F-4D97-AF65-F5344CB8AC3E}">
        <p14:creationId xmlns:p14="http://schemas.microsoft.com/office/powerpoint/2010/main" val="2541609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6BA22F-4D89-8AF8-3EA7-574B94114A60}"/>
              </a:ext>
            </a:extLst>
          </p:cNvPr>
          <p:cNvSpPr txBox="1"/>
          <p:nvPr/>
        </p:nvSpPr>
        <p:spPr>
          <a:xfrm>
            <a:off x="2907112" y="114253"/>
            <a:ext cx="6027516" cy="830997"/>
          </a:xfrm>
          <a:prstGeom prst="rect">
            <a:avLst/>
          </a:prstGeom>
          <a:noFill/>
        </p:spPr>
        <p:txBody>
          <a:bodyPr wrap="square">
            <a:spAutoFit/>
          </a:bodyPr>
          <a:lstStyle/>
          <a:p>
            <a:pPr algn="ctr"/>
            <a:r>
              <a:rPr lang="en-US" sz="4800" dirty="0">
                <a:solidFill>
                  <a:srgbClr val="663300"/>
                </a:solidFill>
                <a:latin typeface="Times New Roman" panose="02020603050405020304" pitchFamily="18" charset="0"/>
                <a:cs typeface="Times New Roman" panose="02020603050405020304" pitchFamily="18" charset="0"/>
              </a:rPr>
              <a:t>PROPOSED SYSTEM</a:t>
            </a:r>
            <a:endParaRPr lang="en-IN" sz="4800" dirty="0">
              <a:solidFill>
                <a:srgbClr val="663300"/>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B2B2CCD4-F4A8-3BC3-FFAA-9C9D53AD64CE}"/>
              </a:ext>
            </a:extLst>
          </p:cNvPr>
          <p:cNvSpPr>
            <a:spLocks noChangeArrowheads="1"/>
          </p:cNvSpPr>
          <p:nvPr/>
        </p:nvSpPr>
        <p:spPr bwMode="auto">
          <a:xfrm>
            <a:off x="688257" y="866592"/>
            <a:ext cx="7770076" cy="621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 Posture-Based Feature Extraction</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Focuses on joint angles, limb positions, and body posture during walking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Uses motion capture and computer vision for detailed analysis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 Machine Learning Integration</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Applies deep learning (e.g., CNNs) to recognize individuals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Learns complex patterns in posture across walking styles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3. Robust in Real-World Conditions</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Trained on varied environments (lighting, surfaces, etc.)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Works well even in uncontrolled, real-life settings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4. Real-Time Recognition</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Identifies people instantly as they walk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Useful for security, smart systems, and surveillance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5. User-Friendly Design</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Simple interface for registration and use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Encourages adoption in practical scenarios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56584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43DBD4-99D6-3A66-0BCD-EF7EF4303328}"/>
              </a:ext>
            </a:extLst>
          </p:cNvPr>
          <p:cNvSpPr txBox="1"/>
          <p:nvPr/>
        </p:nvSpPr>
        <p:spPr>
          <a:xfrm>
            <a:off x="2932501" y="0"/>
            <a:ext cx="6120114" cy="830997"/>
          </a:xfrm>
          <a:prstGeom prst="rect">
            <a:avLst/>
          </a:prstGeom>
          <a:noFill/>
        </p:spPr>
        <p:txBody>
          <a:bodyPr wrap="square">
            <a:spAutoFit/>
          </a:bodyPr>
          <a:lstStyle/>
          <a:p>
            <a:pPr algn="ctr"/>
            <a:r>
              <a:rPr lang="en-US" sz="4800" dirty="0">
                <a:solidFill>
                  <a:srgbClr val="663300"/>
                </a:solidFill>
                <a:latin typeface="Times New Roman" panose="02020603050405020304" pitchFamily="18" charset="0"/>
                <a:cs typeface="Times New Roman" panose="02020603050405020304" pitchFamily="18" charset="0"/>
              </a:rPr>
              <a:t>ADVANTAGES</a:t>
            </a:r>
          </a:p>
        </p:txBody>
      </p:sp>
      <p:sp>
        <p:nvSpPr>
          <p:cNvPr id="2" name="Rectangle 1">
            <a:extLst>
              <a:ext uri="{FF2B5EF4-FFF2-40B4-BE49-F238E27FC236}">
                <a16:creationId xmlns:a16="http://schemas.microsoft.com/office/drawing/2014/main" id="{277547B8-C99D-9B21-3910-176582CEB643}"/>
              </a:ext>
            </a:extLst>
          </p:cNvPr>
          <p:cNvSpPr>
            <a:spLocks noChangeArrowheads="1"/>
          </p:cNvSpPr>
          <p:nvPr/>
        </p:nvSpPr>
        <p:spPr bwMode="auto">
          <a:xfrm>
            <a:off x="786581" y="830997"/>
            <a:ext cx="7167347" cy="621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 Higher Identification Accuracy</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Captures detailed posture changes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Reduces misidentification by focusing on unique gait features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 Resilient to Environmental Changes</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Works well in real-world conditions (lighting, surfaces, etc.)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Handles unpredictable environments better than traditional systems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3. Natural Walking Style Recognition</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Uses freestyle walking to reflect real human behavior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Improves data quality and recognition in everyday situations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4. Real-Time Performance</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Identifies individuals instantly as they walk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Ideal for security and surveillance where speed matters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5. Easy to Use</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Simple, intuitive interface for user registration and use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Supports wider adoption in practical scenarios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8987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DD0478-5461-8C7C-97CD-401FB86825B9}"/>
              </a:ext>
            </a:extLst>
          </p:cNvPr>
          <p:cNvSpPr txBox="1"/>
          <p:nvPr/>
        </p:nvSpPr>
        <p:spPr>
          <a:xfrm>
            <a:off x="2878736" y="0"/>
            <a:ext cx="6085390" cy="830997"/>
          </a:xfrm>
          <a:prstGeom prst="rect">
            <a:avLst/>
          </a:prstGeom>
          <a:noFill/>
        </p:spPr>
        <p:txBody>
          <a:bodyPr wrap="square">
            <a:spAutoFit/>
          </a:bodyPr>
          <a:lstStyle/>
          <a:p>
            <a:pPr algn="ctr"/>
            <a:r>
              <a:rPr lang="en-US" sz="4800" dirty="0">
                <a:solidFill>
                  <a:srgbClr val="663300"/>
                </a:solidFill>
                <a:latin typeface="Times New Roman" panose="02020603050405020304" pitchFamily="18" charset="0"/>
                <a:cs typeface="Times New Roman" panose="02020603050405020304" pitchFamily="18" charset="0"/>
              </a:rPr>
              <a:t>TECHNOLOGIES</a:t>
            </a:r>
          </a:p>
        </p:txBody>
      </p:sp>
      <p:sp>
        <p:nvSpPr>
          <p:cNvPr id="2" name="Rectangle 1">
            <a:extLst>
              <a:ext uri="{FF2B5EF4-FFF2-40B4-BE49-F238E27FC236}">
                <a16:creationId xmlns:a16="http://schemas.microsoft.com/office/drawing/2014/main" id="{69061F9F-22BB-2545-792A-26F207060BEB}"/>
              </a:ext>
            </a:extLst>
          </p:cNvPr>
          <p:cNvSpPr>
            <a:spLocks noChangeArrowheads="1"/>
          </p:cNvSpPr>
          <p:nvPr/>
        </p:nvSpPr>
        <p:spPr bwMode="auto">
          <a:xfrm>
            <a:off x="737419" y="830997"/>
            <a:ext cx="7826478" cy="6832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1.Motion Capture Systems</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Capture detailed movement and posture during walking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Enable precise joint and limb tracking</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sz="2000" b="1" dirty="0">
                <a:latin typeface="Times New Roman" panose="02020603050405020304" pitchFamily="18" charset="0"/>
                <a:cs typeface="Times New Roman" panose="02020603050405020304" pitchFamily="18" charset="0"/>
              </a:rPr>
              <a:t>2.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Computer Vision Algorithms</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Extract posture features like joint angles and body orientation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Analyze walking sequences frame-by-frame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3. Deep Learning (CNNs)</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Learn complex patterns in posture and gait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Classify individuals based on their walking style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4. Machine Learning Models</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Support classification and recognition tasks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Improve accuracy across varied walking conditions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5. Real-Time Processing Frameworks</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Ensure quick identification while a person is walking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Useful for live surveillance and smart systems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F7AC75DF-4E50-317B-E881-0ACBB6ACFCC8}"/>
              </a:ext>
            </a:extLst>
          </p:cNvPr>
          <p:cNvSpPr txBox="1"/>
          <p:nvPr/>
        </p:nvSpPr>
        <p:spPr>
          <a:xfrm>
            <a:off x="7089058" y="2862322"/>
            <a:ext cx="6096000" cy="95410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6. User Interface Tools</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Create simple and interactive interfaces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Support easy enrollment and identification</a:t>
            </a:r>
          </a:p>
        </p:txBody>
      </p:sp>
    </p:spTree>
    <p:extLst>
      <p:ext uri="{BB962C8B-B14F-4D97-AF65-F5344CB8AC3E}">
        <p14:creationId xmlns:p14="http://schemas.microsoft.com/office/powerpoint/2010/main" val="18337113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1303</TotalTime>
  <Words>2054</Words>
  <Application>Microsoft Office PowerPoint</Application>
  <PresentationFormat>Widescreen</PresentationFormat>
  <Paragraphs>150</Paragraphs>
  <Slides>37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shravika gupta</dc:creator>
  <cp:lastModifiedBy>mohammeddshahrukh03@outlook.com</cp:lastModifiedBy>
  <cp:revision>10</cp:revision>
  <dcterms:created xsi:type="dcterms:W3CDTF">2025-04-27T07:16:30Z</dcterms:created>
  <dcterms:modified xsi:type="dcterms:W3CDTF">2025-07-23T15:27:20Z</dcterms:modified>
</cp:coreProperties>
</file>